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306" r:id="rId3"/>
    <p:sldId id="299" r:id="rId4"/>
    <p:sldId id="314" r:id="rId5"/>
    <p:sldId id="307" r:id="rId6"/>
    <p:sldId id="308" r:id="rId7"/>
    <p:sldId id="309" r:id="rId8"/>
    <p:sldId id="315" r:id="rId9"/>
    <p:sldId id="310" r:id="rId10"/>
    <p:sldId id="311" r:id="rId11"/>
    <p:sldId id="313" r:id="rId12"/>
    <p:sldId id="312" r:id="rId13"/>
  </p:sldIdLst>
  <p:sldSz cx="12192000" cy="6858000"/>
  <p:notesSz cx="6858000" cy="9144000"/>
  <p:embeddedFontLst>
    <p:embeddedFont>
      <p:font typeface="Helvetica" panose="020B0604020202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ggzd7XCbtDqSNSn/DJegqM7vnAo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A ANDREA ACERO AMAYA" initials="JAAA" lastIdx="1" clrIdx="0">
    <p:extLst>
      <p:ext uri="{19B8F6BF-5375-455C-9EA6-DF929625EA0E}">
        <p15:presenceInfo xmlns:p15="http://schemas.microsoft.com/office/powerpoint/2012/main" userId="S-1-5-21-3689984210-2896862867-1809444648-14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356"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interno.CATEDRALDESAL\Downloads\INFORME%20EXCEL%20CONSOLIDADO%20TRIMESTRE%201%20DEL%202026%20PQRSD%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419"/>
              <a:t>TIPO DE PETICIÓN</a:t>
            </a:r>
            <a:r>
              <a:rPr lang="es-419" baseline="0"/>
              <a:t> </a:t>
            </a:r>
            <a:endParaRPr lang="es-419"/>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419"/>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1"/>
          <c:showSerName val="0"/>
          <c:showPercent val="1"/>
          <c:showBubbleSize val="0"/>
          <c:showLeaderLines val="0"/>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854728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014093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1F2C3F4-DF59-2263-B79B-E8204DC94AC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AFAA8F9-74A5-D725-2D02-0E37C958181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4A43570-3BC9-4234-FC84-02BFF2BA5A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70414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82D4414-6718-29AA-649F-D11D8475145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65119D7-0ED5-1D4A-F127-DC82EE5A6CA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DAA8D784-5FBC-0B42-EF4B-235ED8128B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2357451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F3A4780-01D1-6744-80FD-1BD1D0B0C49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61670C9-C4AE-471B-7425-C205CEE3F0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 name="Google Shape;94;p2:notes">
            <a:extLst>
              <a:ext uri="{FF2B5EF4-FFF2-40B4-BE49-F238E27FC236}">
                <a16:creationId xmlns:a16="http://schemas.microsoft.com/office/drawing/2014/main" id="{B2D8B4CB-3EB1-4626-BE7C-F02E579AE12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272785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DEAC26FF-1B3C-57AC-8F32-2457BEE68B0B}"/>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DE2329E5-E132-F434-89BA-8DD2E99D7A9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a:extLst>
              <a:ext uri="{FF2B5EF4-FFF2-40B4-BE49-F238E27FC236}">
                <a16:creationId xmlns:a16="http://schemas.microsoft.com/office/drawing/2014/main" id="{46A05D89-124D-CE63-21EE-4C55573950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883523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91744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72AE90E-BB1B-D874-4538-0E0AA01DA09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6D17652-C13F-A446-FB1B-A52A5DA98B6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A27ADEC-FC40-D3EB-20D1-00B11D1332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422859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7769FC1-B43F-DE3A-AF2E-D0A5E6A820D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819660E-A1A6-E731-9A2A-6D84FAFFB10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0678670-DC98-5391-DFD5-FD70B27EA6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3438868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706DDD1-8B28-E7DB-D056-55B16F74177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F273123-9741-E259-1712-EAD97C10E6A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D710653-70AA-9942-43F0-4FF011FAE02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613059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46F60D1-8596-0FDB-2896-6952DB73F1D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8FE2DA9-2CD0-3C08-B64B-3E2F540544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4F246C4-BD49-FFB0-252B-A2F2AE2D4A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4139494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462E4E3-A59D-977C-F9D0-1A66D2FCC41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B51050E-E520-417A-698C-1DE31489B25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06B0194-4318-4649-203F-166D6545ED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978076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09D03A6-DFEA-B0E7-C798-74F3270E419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1371346-7D8C-AAA2-AE9B-55328E88050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CF9B1B0-B5D1-C1AB-BD71-BFAAF9FEBAD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a:p>
        </p:txBody>
      </p:sp>
    </p:spTree>
    <p:extLst>
      <p:ext uri="{BB962C8B-B14F-4D97-AF65-F5344CB8AC3E}">
        <p14:creationId xmlns:p14="http://schemas.microsoft.com/office/powerpoint/2010/main" val="1095632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txBody>
          <a:bodyPr/>
          <a:lstStyle/>
          <a:p>
            <a:endParaRPr lang="es-419"/>
          </a:p>
        </p:txBody>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catedraldesal.gov.co/noticias/6-particip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9" name="Google Shape;89;p1"/>
          <p:cNvSpPr/>
          <p:nvPr/>
        </p:nvSpPr>
        <p:spPr>
          <a:xfrm>
            <a:off x="-68876" y="0"/>
            <a:ext cx="12189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txBox="1"/>
          <p:nvPr/>
        </p:nvSpPr>
        <p:spPr>
          <a:xfrm>
            <a:off x="2312825" y="5108300"/>
            <a:ext cx="78936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i="0" u="none" strike="noStrike" cap="none" dirty="0">
                <a:solidFill>
                  <a:schemeClr val="lt1"/>
                </a:solidFill>
              </a:rPr>
              <a:t>Secretaría </a:t>
            </a:r>
            <a:r>
              <a:rPr lang="es-CO" sz="2800" b="1" dirty="0">
                <a:solidFill>
                  <a:schemeClr val="lt1"/>
                </a:solidFill>
              </a:rPr>
              <a:t>de Familia y Desarrollo Social</a:t>
            </a:r>
            <a:endParaRPr sz="2800" b="1" dirty="0"/>
          </a:p>
        </p:txBody>
      </p:sp>
      <p:sp>
        <p:nvSpPr>
          <p:cNvPr id="91" name="Google Shape;91;p1"/>
          <p:cNvSpPr txBox="1"/>
          <p:nvPr/>
        </p:nvSpPr>
        <p:spPr>
          <a:xfrm>
            <a:off x="3283770" y="5631500"/>
            <a:ext cx="6526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chemeClr val="lt1"/>
                </a:solidFill>
              </a:rPr>
              <a:t>Fanny Leticia Rincón Gómez   </a:t>
            </a:r>
            <a:r>
              <a:rPr lang="es-CO" sz="2800" b="1" dirty="0">
                <a:solidFill>
                  <a:schemeClr val="dk1"/>
                </a:solidFill>
              </a:rPr>
              <a:t>        </a:t>
            </a:r>
            <a:r>
              <a:rPr lang="es-CO" sz="1100" b="1" dirty="0">
                <a:solidFill>
                  <a:schemeClr val="dk1"/>
                </a:solidFill>
              </a:rPr>
              <a:t>                                          </a:t>
            </a:r>
            <a:endParaRPr sz="1100" b="1" dirty="0">
              <a:solidFill>
                <a:schemeClr val="dk1"/>
              </a:solidFill>
            </a:endParaRPr>
          </a:p>
          <a:p>
            <a:pPr marL="0" marR="0" lvl="0" indent="0" algn="ctr" rtl="0">
              <a:spcBef>
                <a:spcPts val="0"/>
              </a:spcBef>
              <a:spcAft>
                <a:spcPts val="0"/>
              </a:spcAft>
              <a:buNone/>
            </a:pPr>
            <a:endParaRPr sz="2000" b="1" dirty="0">
              <a:solidFill>
                <a:schemeClr val="lt1"/>
              </a:solidFill>
            </a:endParaRPr>
          </a:p>
        </p:txBody>
      </p:sp>
      <p:sp>
        <p:nvSpPr>
          <p:cNvPr id="4" name="CuadroTexto 3">
            <a:extLst>
              <a:ext uri="{FF2B5EF4-FFF2-40B4-BE49-F238E27FC236}">
                <a16:creationId xmlns:a16="http://schemas.microsoft.com/office/drawing/2014/main" id="{70FCD986-0503-FB7A-0F6D-4DA6EF79E401}"/>
              </a:ext>
            </a:extLst>
          </p:cNvPr>
          <p:cNvSpPr txBox="1"/>
          <p:nvPr/>
        </p:nvSpPr>
        <p:spPr>
          <a:xfrm>
            <a:off x="7765899" y="3938740"/>
            <a:ext cx="4426101" cy="954107"/>
          </a:xfrm>
          <a:prstGeom prst="rect">
            <a:avLst/>
          </a:prstGeom>
          <a:noFill/>
        </p:spPr>
        <p:txBody>
          <a:bodyPr wrap="square" rtlCol="0">
            <a:spAutoFit/>
          </a:bodyPr>
          <a:lstStyle/>
          <a:p>
            <a:r>
              <a:rPr lang="es-ES" sz="2800" dirty="0">
                <a:solidFill>
                  <a:schemeClr val="bg1"/>
                </a:solidFill>
              </a:rPr>
              <a:t>INFORME SEMESTRAL DE PQRSD</a:t>
            </a:r>
            <a:endParaRPr lang="es-419" sz="2800" dirty="0">
              <a:solidFill>
                <a:schemeClr val="bg1"/>
              </a:solidFill>
            </a:endParaRPr>
          </a:p>
        </p:txBody>
      </p:sp>
      <p:pic>
        <p:nvPicPr>
          <p:cNvPr id="6" name="Imagen 5">
            <a:extLst>
              <a:ext uri="{FF2B5EF4-FFF2-40B4-BE49-F238E27FC236}">
                <a16:creationId xmlns:a16="http://schemas.microsoft.com/office/drawing/2014/main" id="{DF9720D5-0D20-0FAB-FD8E-9F4A76A72511}"/>
              </a:ext>
            </a:extLst>
          </p:cNvPr>
          <p:cNvPicPr>
            <a:picLocks noChangeAspect="1"/>
          </p:cNvPicPr>
          <p:nvPr/>
        </p:nvPicPr>
        <p:blipFill>
          <a:blip r:embed="rId3"/>
          <a:stretch>
            <a:fillRect/>
          </a:stretch>
        </p:blipFill>
        <p:spPr>
          <a:xfrm>
            <a:off x="-68876" y="13062"/>
            <a:ext cx="12260876" cy="6896743"/>
          </a:xfrm>
          <a:prstGeom prst="rect">
            <a:avLst/>
          </a:prstGeom>
        </p:spPr>
      </p:pic>
      <p:sp>
        <p:nvSpPr>
          <p:cNvPr id="7" name="CuadroTexto 6">
            <a:extLst>
              <a:ext uri="{FF2B5EF4-FFF2-40B4-BE49-F238E27FC236}">
                <a16:creationId xmlns:a16="http://schemas.microsoft.com/office/drawing/2014/main" id="{066A8C11-0AA8-612D-8B52-780FD0BB145D}"/>
              </a:ext>
            </a:extLst>
          </p:cNvPr>
          <p:cNvSpPr txBox="1"/>
          <p:nvPr/>
        </p:nvSpPr>
        <p:spPr>
          <a:xfrm>
            <a:off x="6747029" y="3303181"/>
            <a:ext cx="5205486" cy="2246769"/>
          </a:xfrm>
          <a:prstGeom prst="rect">
            <a:avLst/>
          </a:prstGeom>
          <a:noFill/>
        </p:spPr>
        <p:txBody>
          <a:bodyPr wrap="square" rtlCol="0">
            <a:spAutoFit/>
          </a:bodyPr>
          <a:lstStyle/>
          <a:p>
            <a:r>
              <a:rPr lang="es-ES" sz="3200" dirty="0">
                <a:solidFill>
                  <a:schemeClr val="bg1"/>
                </a:solidFill>
              </a:rPr>
              <a:t>INFORME SEMESTRAL DE PQRSD </a:t>
            </a:r>
          </a:p>
          <a:p>
            <a:endParaRPr lang="es-ES" sz="2800" dirty="0">
              <a:solidFill>
                <a:schemeClr val="bg1"/>
              </a:solidFill>
            </a:endParaRPr>
          </a:p>
          <a:p>
            <a:r>
              <a:rPr lang="es-ES" sz="2400" dirty="0">
                <a:solidFill>
                  <a:schemeClr val="bg1"/>
                </a:solidFill>
              </a:rPr>
              <a:t>Periodo de enero a marzo de  2026</a:t>
            </a:r>
          </a:p>
          <a:p>
            <a:r>
              <a:rPr lang="es-ES" sz="2400" dirty="0">
                <a:solidFill>
                  <a:schemeClr val="bg1"/>
                </a:solidFill>
              </a:rPr>
              <a:t>Control Interno  </a:t>
            </a:r>
            <a:endParaRPr lang="es-419" sz="2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6C46686-73B4-5D40-137B-9717F5CB80B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934399-864B-177B-5DE8-EC4AF881BB4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F7983A7F-05E2-90D4-CA49-B8C72039648E}"/>
              </a:ext>
            </a:extLst>
          </p:cNvPr>
          <p:cNvPicPr>
            <a:picLocks noChangeAspect="1"/>
          </p:cNvPicPr>
          <p:nvPr/>
        </p:nvPicPr>
        <p:blipFill>
          <a:blip r:embed="rId3"/>
          <a:stretch>
            <a:fillRect/>
          </a:stretch>
        </p:blipFill>
        <p:spPr>
          <a:xfrm>
            <a:off x="0" y="857"/>
            <a:ext cx="12190476" cy="6857143"/>
          </a:xfrm>
          <a:prstGeom prst="rect">
            <a:avLst/>
          </a:prstGeom>
        </p:spPr>
      </p:pic>
      <p:sp>
        <p:nvSpPr>
          <p:cNvPr id="7" name="CuadroTexto 6">
            <a:extLst>
              <a:ext uri="{FF2B5EF4-FFF2-40B4-BE49-F238E27FC236}">
                <a16:creationId xmlns:a16="http://schemas.microsoft.com/office/drawing/2014/main" id="{F33A5A7D-07FF-19F9-F6AC-0F2B095A99E2}"/>
              </a:ext>
            </a:extLst>
          </p:cNvPr>
          <p:cNvSpPr txBox="1"/>
          <p:nvPr/>
        </p:nvSpPr>
        <p:spPr>
          <a:xfrm>
            <a:off x="2909344" y="168062"/>
            <a:ext cx="5572797" cy="369332"/>
          </a:xfrm>
          <a:prstGeom prst="rect">
            <a:avLst/>
          </a:prstGeom>
          <a:noFill/>
        </p:spPr>
        <p:txBody>
          <a:bodyPr wrap="square" rtlCol="0">
            <a:spAutoFit/>
          </a:bodyPr>
          <a:lstStyle/>
          <a:p>
            <a:r>
              <a:rPr lang="es-ES" sz="1800" b="1" dirty="0"/>
              <a:t>LAS CAUSAES CON MAYOR PARTICIPACIÓN</a:t>
            </a:r>
            <a:endParaRPr lang="es-419" sz="1800" b="1" dirty="0"/>
          </a:p>
        </p:txBody>
      </p:sp>
      <p:sp>
        <p:nvSpPr>
          <p:cNvPr id="15" name="CuadroTexto 14">
            <a:extLst>
              <a:ext uri="{FF2B5EF4-FFF2-40B4-BE49-F238E27FC236}">
                <a16:creationId xmlns:a16="http://schemas.microsoft.com/office/drawing/2014/main" id="{8D4DCAFC-F416-5D19-B26F-621F94FDF010}"/>
              </a:ext>
            </a:extLst>
          </p:cNvPr>
          <p:cNvSpPr txBox="1"/>
          <p:nvPr/>
        </p:nvSpPr>
        <p:spPr>
          <a:xfrm>
            <a:off x="586643" y="4582384"/>
            <a:ext cx="11017189" cy="1323439"/>
          </a:xfrm>
          <a:prstGeom prst="rect">
            <a:avLst/>
          </a:prstGeom>
          <a:noFill/>
        </p:spPr>
        <p:txBody>
          <a:bodyPr wrap="square" rtlCol="0">
            <a:spAutoFit/>
          </a:bodyPr>
          <a:lstStyle/>
          <a:p>
            <a:pPr algn="just"/>
            <a:r>
              <a:rPr lang="es-419" sz="2000" dirty="0"/>
              <a:t>Se evidencia que la mayor causal de las PQRSD por categoría corresponde a Catedral de Sal – General, con una participación del 24 % del total de las PQRSD registradas, seguida del área comercial, con un 20 %. Por su parte, las categorías de guías de turismo y otros no clasificados, de acuerdo con la caracterización, representan cada una el 14 % del total.</a:t>
            </a:r>
            <a:endParaRPr lang="es-419" sz="2000"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A538E08A-D51F-3922-81F9-2E02D271EBDF}"/>
              </a:ext>
            </a:extLst>
          </p:cNvPr>
          <p:cNvPicPr>
            <a:picLocks noChangeAspect="1"/>
          </p:cNvPicPr>
          <p:nvPr/>
        </p:nvPicPr>
        <p:blipFill>
          <a:blip r:embed="rId4"/>
          <a:stretch>
            <a:fillRect/>
          </a:stretch>
        </p:blipFill>
        <p:spPr>
          <a:xfrm>
            <a:off x="1773213" y="704599"/>
            <a:ext cx="7280115" cy="3675658"/>
          </a:xfrm>
          <a:prstGeom prst="rect">
            <a:avLst/>
          </a:prstGeom>
        </p:spPr>
      </p:pic>
    </p:spTree>
    <p:extLst>
      <p:ext uri="{BB962C8B-B14F-4D97-AF65-F5344CB8AC3E}">
        <p14:creationId xmlns:p14="http://schemas.microsoft.com/office/powerpoint/2010/main" val="27072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F344EF8-649E-7854-D9BB-AD5553DB180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86A4BA8F-0189-6D17-306E-7E80F40F98DE}"/>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989B929-1910-A858-815E-A7C5720421C6}"/>
              </a:ext>
            </a:extLst>
          </p:cNvPr>
          <p:cNvPicPr>
            <a:picLocks noChangeAspect="1"/>
          </p:cNvPicPr>
          <p:nvPr/>
        </p:nvPicPr>
        <p:blipFill>
          <a:blip r:embed="rId3"/>
          <a:stretch>
            <a:fillRect/>
          </a:stretch>
        </p:blipFill>
        <p:spPr>
          <a:xfrm>
            <a:off x="0" y="857"/>
            <a:ext cx="12190476" cy="6857143"/>
          </a:xfrm>
          <a:prstGeom prst="rect">
            <a:avLst/>
          </a:prstGeom>
        </p:spPr>
      </p:pic>
      <p:sp>
        <p:nvSpPr>
          <p:cNvPr id="7" name="CuadroTexto 6">
            <a:extLst>
              <a:ext uri="{FF2B5EF4-FFF2-40B4-BE49-F238E27FC236}">
                <a16:creationId xmlns:a16="http://schemas.microsoft.com/office/drawing/2014/main" id="{E4A0CF21-4302-7827-BF9A-3ABC2AFE1BCD}"/>
              </a:ext>
            </a:extLst>
          </p:cNvPr>
          <p:cNvSpPr txBox="1"/>
          <p:nvPr/>
        </p:nvSpPr>
        <p:spPr>
          <a:xfrm>
            <a:off x="3309601" y="371846"/>
            <a:ext cx="5572797" cy="400110"/>
          </a:xfrm>
          <a:prstGeom prst="rect">
            <a:avLst/>
          </a:prstGeom>
          <a:noFill/>
        </p:spPr>
        <p:txBody>
          <a:bodyPr wrap="square" rtlCol="0">
            <a:spAutoFit/>
          </a:bodyPr>
          <a:lstStyle/>
          <a:p>
            <a:pPr algn="ctr"/>
            <a:r>
              <a:rPr lang="es-ES" sz="2000" b="1" dirty="0"/>
              <a:t>CONCLUSIONES</a:t>
            </a:r>
            <a:endParaRPr lang="es-419" sz="2000" b="1" dirty="0"/>
          </a:p>
        </p:txBody>
      </p:sp>
      <p:sp>
        <p:nvSpPr>
          <p:cNvPr id="4" name="CuadroTexto 3">
            <a:extLst>
              <a:ext uri="{FF2B5EF4-FFF2-40B4-BE49-F238E27FC236}">
                <a16:creationId xmlns:a16="http://schemas.microsoft.com/office/drawing/2014/main" id="{0D9282D7-B5AB-5FC2-8802-E2B343F66DA9}"/>
              </a:ext>
            </a:extLst>
          </p:cNvPr>
          <p:cNvSpPr txBox="1"/>
          <p:nvPr/>
        </p:nvSpPr>
        <p:spPr>
          <a:xfrm>
            <a:off x="745725" y="920621"/>
            <a:ext cx="11034943" cy="5016758"/>
          </a:xfrm>
          <a:prstGeom prst="rect">
            <a:avLst/>
          </a:prstGeom>
          <a:noFill/>
        </p:spPr>
        <p:txBody>
          <a:bodyPr wrap="square">
            <a:spAutoFit/>
          </a:bodyPr>
          <a:lstStyle/>
          <a:p>
            <a:pPr marL="342900" indent="-342900" algn="just">
              <a:buFont typeface="+mj-lt"/>
              <a:buAutoNum type="arabicPeriod"/>
            </a:pPr>
            <a:r>
              <a:rPr lang="es-419" sz="1600" dirty="0"/>
              <a:t>Durante el período comprendido entre enero y marzo de 2026, Catedral de Sal S.A. SEM evidenció un manejo adecuado del sistema de Peticiones, Quejas, Reclamos, Sugerencias y Derechos de Petición (PQRSD), dando cumplimiento a la normatividad vigente y a los lineamientos internos establecidos.</a:t>
            </a:r>
          </a:p>
          <a:p>
            <a:pPr marL="342900" indent="-342900" algn="just">
              <a:buFont typeface="+mj-lt"/>
              <a:buAutoNum type="arabicPeriod"/>
            </a:pPr>
            <a:r>
              <a:rPr lang="es-419" sz="1600" dirty="0"/>
              <a:t>El análisis de la información registrada en el aplicativo APLICA permite identificar un incremento general del 38 % en el número de PQRSD frente al mismo período del año 2025, lo cual refleja una mayor participación de los visitantes en el uso de los canales de atención dispuestos por la Entidad, principalmente a través de código QR (72,2 %).</a:t>
            </a:r>
          </a:p>
          <a:p>
            <a:pPr marL="342900" indent="-342900" algn="just">
              <a:buFont typeface="+mj-lt"/>
              <a:buAutoNum type="arabicPeriod"/>
            </a:pPr>
            <a:r>
              <a:rPr lang="es-419" sz="1600" dirty="0"/>
              <a:t>Se destaca un alto nivel de oportunidad en la atención de las solicitudes, con un 79,63 % de las PQRSD respondidas dentro de los tiempos establecidos por la Ley, lo que evidencia un desempeño favorable de las dependencias responsables..</a:t>
            </a:r>
          </a:p>
          <a:p>
            <a:pPr marL="342900" indent="-342900" algn="just">
              <a:buFont typeface="+mj-lt"/>
              <a:buAutoNum type="arabicPeriod"/>
            </a:pPr>
            <a:r>
              <a:rPr lang="es-419" sz="1600" dirty="0"/>
              <a:t>Las categorías con mayor incidencia de PQRSD corresponden a Catedral de Sal – General (24 %) y Área Comercial (20 %), lo cual permite focalizar acciones de mejora orientadas a fortalecer la experiencia del visitante y la calidad del servicio prestado.</a:t>
            </a:r>
          </a:p>
          <a:p>
            <a:pPr marL="342900" indent="-342900" algn="just">
              <a:buFont typeface="+mj-lt"/>
              <a:buAutoNum type="arabicPeriod"/>
            </a:pPr>
            <a:r>
              <a:rPr lang="es-419" sz="1600" dirty="0"/>
              <a:t>A pesar del adecuado comportamiento general, se identifican casos puntuales atendidos fuera de los términos legales, motivados principalmente por las diligencias y procedimientos internos requeridos para aplicar correctivos operacionales y adelantar los procesos disciplinarios correspondientes, lo que hace necesario fortalecer la articulación interdependencias para optimizar dichos plazos.</a:t>
            </a:r>
          </a:p>
          <a:p>
            <a:pPr marL="342900" indent="-342900" algn="just">
              <a:buFont typeface="+mj-lt"/>
              <a:buAutoNum type="arabicPeriod"/>
            </a:pPr>
            <a:r>
              <a:rPr lang="es-419" sz="1600" dirty="0"/>
              <a:t>Finalmente, el bajo porcentaje de PQRSD en relación con el total de visitantes (0,034 %) evidencia un nivel positivo de satisfacción de los usuarios, así como la efectividad de los canales de atención y gestión implementados por la Entidad.</a:t>
            </a:r>
            <a:endParaRPr lang="es-419" sz="1600" b="0" i="0" u="none" strike="noStrike" baseline="0" dirty="0">
              <a:solidFill>
                <a:srgbClr val="000000"/>
              </a:solidFill>
              <a:latin typeface="Helvetica" panose="020B0604020202020204" pitchFamily="34" charset="0"/>
            </a:endParaRPr>
          </a:p>
        </p:txBody>
      </p:sp>
    </p:spTree>
    <p:extLst>
      <p:ext uri="{BB962C8B-B14F-4D97-AF65-F5344CB8AC3E}">
        <p14:creationId xmlns:p14="http://schemas.microsoft.com/office/powerpoint/2010/main" val="1535262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B8CC571-4563-5225-F27D-7C4041B0EA1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EBFBC30-CED7-47E2-E122-A3CB2D720A63}"/>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 name="Imagen 4">
            <a:extLst>
              <a:ext uri="{FF2B5EF4-FFF2-40B4-BE49-F238E27FC236}">
                <a16:creationId xmlns:a16="http://schemas.microsoft.com/office/drawing/2014/main" id="{675F04D3-D4C2-B393-5EA8-1F50C77584F4}"/>
              </a:ext>
            </a:extLst>
          </p:cNvPr>
          <p:cNvPicPr>
            <a:picLocks noChangeAspect="1"/>
          </p:cNvPicPr>
          <p:nvPr/>
        </p:nvPicPr>
        <p:blipFill>
          <a:blip r:embed="rId3"/>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505C4004-F847-E528-725A-AFE368794CEC}"/>
              </a:ext>
            </a:extLst>
          </p:cNvPr>
          <p:cNvSpPr txBox="1"/>
          <p:nvPr/>
        </p:nvSpPr>
        <p:spPr>
          <a:xfrm>
            <a:off x="8309498" y="5007006"/>
            <a:ext cx="3608699" cy="646331"/>
          </a:xfrm>
          <a:prstGeom prst="rect">
            <a:avLst/>
          </a:prstGeom>
          <a:noFill/>
        </p:spPr>
        <p:txBody>
          <a:bodyPr wrap="square" rtlCol="0">
            <a:spAutoFit/>
          </a:bodyPr>
          <a:lstStyle/>
          <a:p>
            <a:r>
              <a:rPr lang="es-ES" sz="1800" b="1" dirty="0">
                <a:solidFill>
                  <a:schemeClr val="bg1"/>
                </a:solidFill>
              </a:rPr>
              <a:t>Elaboro: </a:t>
            </a:r>
            <a:r>
              <a:rPr lang="es-ES" sz="1800" dirty="0">
                <a:solidFill>
                  <a:schemeClr val="bg1"/>
                </a:solidFill>
              </a:rPr>
              <a:t>Fanny Yolima Méndez </a:t>
            </a:r>
          </a:p>
          <a:p>
            <a:r>
              <a:rPr lang="es-ES" sz="1800" dirty="0">
                <a:solidFill>
                  <a:schemeClr val="bg1"/>
                </a:solidFill>
              </a:rPr>
              <a:t>Asesor de control interno </a:t>
            </a:r>
            <a:endParaRPr lang="es-419" sz="1800" dirty="0">
              <a:solidFill>
                <a:schemeClr val="bg1"/>
              </a:solidFill>
            </a:endParaRPr>
          </a:p>
        </p:txBody>
      </p:sp>
    </p:spTree>
    <p:extLst>
      <p:ext uri="{BB962C8B-B14F-4D97-AF65-F5344CB8AC3E}">
        <p14:creationId xmlns:p14="http://schemas.microsoft.com/office/powerpoint/2010/main" val="380932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a:extLst>
            <a:ext uri="{FF2B5EF4-FFF2-40B4-BE49-F238E27FC236}">
              <a16:creationId xmlns:a16="http://schemas.microsoft.com/office/drawing/2014/main" id="{D4B5D780-189A-4FD6-07CA-F42DFC929CCF}"/>
            </a:ext>
          </a:extLst>
        </p:cNvPr>
        <p:cNvGrpSpPr/>
        <p:nvPr/>
      </p:nvGrpSpPr>
      <p:grpSpPr>
        <a:xfrm>
          <a:off x="0" y="0"/>
          <a:ext cx="0" cy="0"/>
          <a:chOff x="0" y="0"/>
          <a:chExt cx="0" cy="0"/>
        </a:xfrm>
      </p:grpSpPr>
      <p:sp>
        <p:nvSpPr>
          <p:cNvPr id="89" name="Google Shape;89;p1">
            <a:extLst>
              <a:ext uri="{FF2B5EF4-FFF2-40B4-BE49-F238E27FC236}">
                <a16:creationId xmlns:a16="http://schemas.microsoft.com/office/drawing/2014/main" id="{24C3E28D-51DE-80BF-02EB-CAB2617FC9E5}"/>
              </a:ext>
            </a:extLst>
          </p:cNvPr>
          <p:cNvSpPr/>
          <p:nvPr/>
        </p:nvSpPr>
        <p:spPr>
          <a:xfrm>
            <a:off x="-68876" y="0"/>
            <a:ext cx="12189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a:extLst>
              <a:ext uri="{FF2B5EF4-FFF2-40B4-BE49-F238E27FC236}">
                <a16:creationId xmlns:a16="http://schemas.microsoft.com/office/drawing/2014/main" id="{97F71A71-7B7E-1730-95AE-1624F7623D9F}"/>
              </a:ext>
            </a:extLst>
          </p:cNvPr>
          <p:cNvSpPr txBox="1"/>
          <p:nvPr/>
        </p:nvSpPr>
        <p:spPr>
          <a:xfrm>
            <a:off x="2312825" y="5108300"/>
            <a:ext cx="78936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i="0" u="none" strike="noStrike" cap="none" dirty="0">
                <a:solidFill>
                  <a:schemeClr val="lt1"/>
                </a:solidFill>
              </a:rPr>
              <a:t>Secretaría </a:t>
            </a:r>
            <a:r>
              <a:rPr lang="es-CO" sz="2800" b="1" dirty="0">
                <a:solidFill>
                  <a:schemeClr val="lt1"/>
                </a:solidFill>
              </a:rPr>
              <a:t>de Familia y Desarrollo Social</a:t>
            </a:r>
            <a:endParaRPr sz="2800" b="1" dirty="0"/>
          </a:p>
        </p:txBody>
      </p:sp>
      <p:sp>
        <p:nvSpPr>
          <p:cNvPr id="91" name="Google Shape;91;p1">
            <a:extLst>
              <a:ext uri="{FF2B5EF4-FFF2-40B4-BE49-F238E27FC236}">
                <a16:creationId xmlns:a16="http://schemas.microsoft.com/office/drawing/2014/main" id="{D239ED3B-1E0F-76F6-1B33-D442F6FC45A7}"/>
              </a:ext>
            </a:extLst>
          </p:cNvPr>
          <p:cNvSpPr txBox="1"/>
          <p:nvPr/>
        </p:nvSpPr>
        <p:spPr>
          <a:xfrm>
            <a:off x="3283770" y="5631500"/>
            <a:ext cx="6526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dirty="0">
                <a:solidFill>
                  <a:schemeClr val="lt1"/>
                </a:solidFill>
              </a:rPr>
              <a:t>Fanny Leticia Rincón Gómez   </a:t>
            </a:r>
            <a:r>
              <a:rPr lang="es-CO" sz="2800" b="1" dirty="0">
                <a:solidFill>
                  <a:schemeClr val="dk1"/>
                </a:solidFill>
              </a:rPr>
              <a:t>        </a:t>
            </a:r>
            <a:r>
              <a:rPr lang="es-CO" sz="1100" b="1" dirty="0">
                <a:solidFill>
                  <a:schemeClr val="dk1"/>
                </a:solidFill>
              </a:rPr>
              <a:t>                                          </a:t>
            </a:r>
            <a:endParaRPr sz="1100" b="1" dirty="0">
              <a:solidFill>
                <a:schemeClr val="dk1"/>
              </a:solidFill>
            </a:endParaRPr>
          </a:p>
          <a:p>
            <a:pPr marL="0" marR="0" lvl="0" indent="0" algn="ctr" rtl="0">
              <a:spcBef>
                <a:spcPts val="0"/>
              </a:spcBef>
              <a:spcAft>
                <a:spcPts val="0"/>
              </a:spcAft>
              <a:buNone/>
            </a:pPr>
            <a:endParaRPr sz="2000" b="1" dirty="0">
              <a:solidFill>
                <a:schemeClr val="lt1"/>
              </a:solidFill>
            </a:endParaRPr>
          </a:p>
        </p:txBody>
      </p:sp>
      <p:sp>
        <p:nvSpPr>
          <p:cNvPr id="4" name="CuadroTexto 3">
            <a:extLst>
              <a:ext uri="{FF2B5EF4-FFF2-40B4-BE49-F238E27FC236}">
                <a16:creationId xmlns:a16="http://schemas.microsoft.com/office/drawing/2014/main" id="{366F756D-48E6-04DC-C023-B372E1D38EB9}"/>
              </a:ext>
            </a:extLst>
          </p:cNvPr>
          <p:cNvSpPr txBox="1"/>
          <p:nvPr/>
        </p:nvSpPr>
        <p:spPr>
          <a:xfrm>
            <a:off x="7765899" y="3938740"/>
            <a:ext cx="4426101" cy="954107"/>
          </a:xfrm>
          <a:prstGeom prst="rect">
            <a:avLst/>
          </a:prstGeom>
          <a:noFill/>
        </p:spPr>
        <p:txBody>
          <a:bodyPr wrap="square" rtlCol="0">
            <a:spAutoFit/>
          </a:bodyPr>
          <a:lstStyle/>
          <a:p>
            <a:r>
              <a:rPr lang="es-ES" sz="2800" dirty="0">
                <a:solidFill>
                  <a:schemeClr val="bg1"/>
                </a:solidFill>
              </a:rPr>
              <a:t>INFORME SEMESTRAL DE PQRSD</a:t>
            </a:r>
            <a:endParaRPr lang="es-419" sz="2800" dirty="0">
              <a:solidFill>
                <a:schemeClr val="bg1"/>
              </a:solidFill>
            </a:endParaRPr>
          </a:p>
        </p:txBody>
      </p:sp>
      <p:pic>
        <p:nvPicPr>
          <p:cNvPr id="5" name="Imagen 4">
            <a:extLst>
              <a:ext uri="{FF2B5EF4-FFF2-40B4-BE49-F238E27FC236}">
                <a16:creationId xmlns:a16="http://schemas.microsoft.com/office/drawing/2014/main" id="{77359052-73AB-D2ED-0641-8A5DF8971D6C}"/>
              </a:ext>
            </a:extLst>
          </p:cNvPr>
          <p:cNvPicPr>
            <a:picLocks noChangeAspect="1"/>
          </p:cNvPicPr>
          <p:nvPr/>
        </p:nvPicPr>
        <p:blipFill>
          <a:blip r:embed="rId3"/>
          <a:stretch>
            <a:fillRect/>
          </a:stretch>
        </p:blipFill>
        <p:spPr>
          <a:xfrm>
            <a:off x="-68876" y="-1"/>
            <a:ext cx="12260876" cy="6896743"/>
          </a:xfrm>
          <a:prstGeom prst="rect">
            <a:avLst/>
          </a:prstGeom>
        </p:spPr>
      </p:pic>
      <p:sp>
        <p:nvSpPr>
          <p:cNvPr id="7" name="Rectángulo 6">
            <a:extLst>
              <a:ext uri="{FF2B5EF4-FFF2-40B4-BE49-F238E27FC236}">
                <a16:creationId xmlns:a16="http://schemas.microsoft.com/office/drawing/2014/main" id="{4413284C-FF57-3C7E-9723-A29A382F6FDB}"/>
              </a:ext>
            </a:extLst>
          </p:cNvPr>
          <p:cNvSpPr/>
          <p:nvPr/>
        </p:nvSpPr>
        <p:spPr>
          <a:xfrm>
            <a:off x="875880" y="-19371"/>
            <a:ext cx="2730137" cy="60674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419"/>
          </a:p>
        </p:txBody>
      </p:sp>
      <p:sp>
        <p:nvSpPr>
          <p:cNvPr id="8" name="Google Shape;103;p2">
            <a:extLst>
              <a:ext uri="{FF2B5EF4-FFF2-40B4-BE49-F238E27FC236}">
                <a16:creationId xmlns:a16="http://schemas.microsoft.com/office/drawing/2014/main" id="{E19CC24B-3652-558F-7DEA-2B4ECE6BB05C}"/>
              </a:ext>
            </a:extLst>
          </p:cNvPr>
          <p:cNvSpPr txBox="1"/>
          <p:nvPr/>
        </p:nvSpPr>
        <p:spPr>
          <a:xfrm>
            <a:off x="804004" y="2139393"/>
            <a:ext cx="2706300" cy="31085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dirty="0">
                <a:solidFill>
                  <a:srgbClr val="000000"/>
                </a:solidFill>
              </a:rPr>
              <a:t>Informe semestral de PQRSD de  Catedral de Sal de Zipaquirá S.A SEM </a:t>
            </a:r>
            <a:endParaRPr lang="es-419" sz="2800" b="1" dirty="0">
              <a:solidFill>
                <a:srgbClr val="000000"/>
              </a:solidFill>
            </a:endParaRPr>
          </a:p>
        </p:txBody>
      </p:sp>
      <p:sp>
        <p:nvSpPr>
          <p:cNvPr id="11" name="CuadroTexto 10">
            <a:extLst>
              <a:ext uri="{FF2B5EF4-FFF2-40B4-BE49-F238E27FC236}">
                <a16:creationId xmlns:a16="http://schemas.microsoft.com/office/drawing/2014/main" id="{58C1F481-9985-2AD5-B783-33CA230BB47E}"/>
              </a:ext>
            </a:extLst>
          </p:cNvPr>
          <p:cNvSpPr txBox="1"/>
          <p:nvPr/>
        </p:nvSpPr>
        <p:spPr>
          <a:xfrm>
            <a:off x="4008047" y="1093879"/>
            <a:ext cx="8112077" cy="4093428"/>
          </a:xfrm>
          <a:prstGeom prst="rect">
            <a:avLst/>
          </a:prstGeom>
          <a:noFill/>
        </p:spPr>
        <p:txBody>
          <a:bodyPr wrap="square">
            <a:spAutoFit/>
          </a:bodyPr>
          <a:lstStyle/>
          <a:p>
            <a:pPr algn="just"/>
            <a:r>
              <a:rPr lang="es-419" sz="2000" dirty="0"/>
              <a:t>La Catedral de Sal de Zipaquirá S.A. SEM presenta de manera trimestral los informes de atención a las Peticiones, Quejas, Reclamos, Sugerencias, Felicitaciones y Denuncias (PQRSD), en cumplimiento de la legislación colombiana vigente y de los lineamientos internos de la Entidad.</a:t>
            </a:r>
          </a:p>
          <a:p>
            <a:pPr algn="just"/>
            <a:r>
              <a:rPr lang="es-419" sz="2000" dirty="0"/>
              <a:t>En el presente informe se dan a conocer las cifras correspondientes a las peticiones recibidas y atendidas. Dichas solicitudes son recibidas a través de diversos canales: de forma verbal, escrita (buzones de sugerencias) y virtual, mediante distintos medios como la página web institucional (</a:t>
            </a:r>
            <a:r>
              <a:rPr lang="es-419" sz="2000" dirty="0">
                <a:hlinkClick r:id="rId4"/>
              </a:rPr>
              <a:t>https://www.catedraldesal.gov.co/noticias/6-participa/</a:t>
            </a:r>
            <a:r>
              <a:rPr lang="es-419" sz="2000" dirty="0"/>
              <a:t>), el código QR y el dispositivo táctil. Posteriormente, todas las solicitudes son radicadas en el aplicativo APLICA y clasificadas de acuerdo con el tipo de trámite.</a:t>
            </a:r>
          </a:p>
        </p:txBody>
      </p:sp>
    </p:spTree>
    <p:extLst>
      <p:ext uri="{BB962C8B-B14F-4D97-AF65-F5344CB8AC3E}">
        <p14:creationId xmlns:p14="http://schemas.microsoft.com/office/powerpoint/2010/main" val="309013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F80B4E9-BE38-1532-70D9-5CC3AB027D5F}"/>
              </a:ext>
            </a:extLst>
          </p:cNvPr>
          <p:cNvPicPr>
            <a:picLocks noChangeAspect="1"/>
          </p:cNvPicPr>
          <p:nvPr/>
        </p:nvPicPr>
        <p:blipFill>
          <a:blip r:embed="rId3"/>
          <a:stretch>
            <a:fillRect/>
          </a:stretch>
        </p:blipFill>
        <p:spPr>
          <a:xfrm>
            <a:off x="0" y="857"/>
            <a:ext cx="12190476" cy="6857143"/>
          </a:xfrm>
          <a:prstGeom prst="rect">
            <a:avLst/>
          </a:prstGeom>
          <a:ln>
            <a:solidFill>
              <a:schemeClr val="bg1"/>
            </a:solidFill>
          </a:ln>
        </p:spPr>
      </p:pic>
      <p:sp>
        <p:nvSpPr>
          <p:cNvPr id="5" name="CuadroTexto 4">
            <a:extLst>
              <a:ext uri="{FF2B5EF4-FFF2-40B4-BE49-F238E27FC236}">
                <a16:creationId xmlns:a16="http://schemas.microsoft.com/office/drawing/2014/main" id="{1504CF08-5EE0-90BC-20F3-EB0265D3F24C}"/>
              </a:ext>
            </a:extLst>
          </p:cNvPr>
          <p:cNvSpPr txBox="1"/>
          <p:nvPr/>
        </p:nvSpPr>
        <p:spPr>
          <a:xfrm>
            <a:off x="729955" y="4742165"/>
            <a:ext cx="10730565" cy="1015663"/>
          </a:xfrm>
          <a:prstGeom prst="rect">
            <a:avLst/>
          </a:prstGeom>
          <a:noFill/>
        </p:spPr>
        <p:txBody>
          <a:bodyPr wrap="square">
            <a:spAutoFit/>
          </a:bodyPr>
          <a:lstStyle/>
          <a:p>
            <a:pPr algn="just"/>
            <a:r>
              <a:rPr lang="es-419" sz="2000" dirty="0"/>
              <a:t>De acuerdo con las estadísticas registradas en el aplicativo APLICA durante el primer trimestre (enero - marzo) de 2026, se presenta el desglose del total de PQRSD </a:t>
            </a:r>
            <a:r>
              <a:rPr lang="es-419" sz="2000" dirty="0" err="1"/>
              <a:t>recepcionadas</a:t>
            </a:r>
            <a:r>
              <a:rPr lang="es-419" sz="2000" dirty="0"/>
              <a:t> por tipo de petición.</a:t>
            </a:r>
          </a:p>
        </p:txBody>
      </p:sp>
      <p:graphicFrame>
        <p:nvGraphicFramePr>
          <p:cNvPr id="4" name="Gráfico 3">
            <a:extLst>
              <a:ext uri="{FF2B5EF4-FFF2-40B4-BE49-F238E27FC236}">
                <a16:creationId xmlns:a16="http://schemas.microsoft.com/office/drawing/2014/main" id="{D4BF1046-0F67-DFB0-4765-5C92FE59B107}"/>
              </a:ext>
            </a:extLst>
          </p:cNvPr>
          <p:cNvGraphicFramePr>
            <a:graphicFrameLocks/>
          </p:cNvGraphicFramePr>
          <p:nvPr>
            <p:extLst>
              <p:ext uri="{D42A27DB-BD31-4B8C-83A1-F6EECF244321}">
                <p14:modId xmlns:p14="http://schemas.microsoft.com/office/powerpoint/2010/main" val="698172894"/>
              </p:ext>
            </p:extLst>
          </p:nvPr>
        </p:nvGraphicFramePr>
        <p:xfrm>
          <a:off x="1523238" y="1183341"/>
          <a:ext cx="5700576" cy="3227661"/>
        </p:xfrm>
        <a:graphic>
          <a:graphicData uri="http://schemas.openxmlformats.org/drawingml/2006/chart">
            <c:chart xmlns:c="http://schemas.openxmlformats.org/drawingml/2006/chart" xmlns:r="http://schemas.openxmlformats.org/officeDocument/2006/relationships" r:id="rId4"/>
          </a:graphicData>
        </a:graphic>
      </p:graphicFrame>
      <p:pic>
        <p:nvPicPr>
          <p:cNvPr id="8" name="Imagen 7">
            <a:extLst>
              <a:ext uri="{FF2B5EF4-FFF2-40B4-BE49-F238E27FC236}">
                <a16:creationId xmlns:a16="http://schemas.microsoft.com/office/drawing/2014/main" id="{78B2828C-8EEB-6FC8-4C7F-B179FAE67E56}"/>
              </a:ext>
            </a:extLst>
          </p:cNvPr>
          <p:cNvPicPr>
            <a:picLocks noChangeAspect="1"/>
          </p:cNvPicPr>
          <p:nvPr/>
        </p:nvPicPr>
        <p:blipFill>
          <a:blip r:embed="rId5"/>
          <a:stretch>
            <a:fillRect/>
          </a:stretch>
        </p:blipFill>
        <p:spPr>
          <a:xfrm>
            <a:off x="965171" y="810132"/>
            <a:ext cx="8319247" cy="3974077"/>
          </a:xfrm>
          <a:prstGeom prst="rect">
            <a:avLst/>
          </a:prstGeom>
        </p:spPr>
      </p:pic>
      <p:pic>
        <p:nvPicPr>
          <p:cNvPr id="12" name="Imagen 11">
            <a:extLst>
              <a:ext uri="{FF2B5EF4-FFF2-40B4-BE49-F238E27FC236}">
                <a16:creationId xmlns:a16="http://schemas.microsoft.com/office/drawing/2014/main" id="{5510D42D-E288-1AE5-AD85-01BE6A4AC577}"/>
              </a:ext>
            </a:extLst>
          </p:cNvPr>
          <p:cNvPicPr>
            <a:picLocks noChangeAspect="1"/>
          </p:cNvPicPr>
          <p:nvPr/>
        </p:nvPicPr>
        <p:blipFill>
          <a:blip r:embed="rId6"/>
          <a:srcRect l="27794" t="9420" r="28235" b="12169"/>
          <a:stretch>
            <a:fillRect/>
          </a:stretch>
        </p:blipFill>
        <p:spPr>
          <a:xfrm>
            <a:off x="9648634" y="1849051"/>
            <a:ext cx="1811886" cy="1792942"/>
          </a:xfrm>
          <a:prstGeom prst="rect">
            <a:avLst/>
          </a:prstGeom>
        </p:spPr>
      </p:pic>
    </p:spTree>
    <p:extLst>
      <p:ext uri="{BB962C8B-B14F-4D97-AF65-F5344CB8AC3E}">
        <p14:creationId xmlns:p14="http://schemas.microsoft.com/office/powerpoint/2010/main" val="109157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6E5A966-0CBD-593A-C900-2624218B59E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9D38F77-D3B8-C6A0-ABF7-425936727DD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0B92A41-62F2-4C8C-BA20-B94E5ED7A997}"/>
              </a:ext>
            </a:extLst>
          </p:cNvPr>
          <p:cNvPicPr>
            <a:picLocks noChangeAspect="1"/>
          </p:cNvPicPr>
          <p:nvPr/>
        </p:nvPicPr>
        <p:blipFill>
          <a:blip r:embed="rId3"/>
          <a:stretch>
            <a:fillRect/>
          </a:stretch>
        </p:blipFill>
        <p:spPr>
          <a:xfrm>
            <a:off x="0" y="857"/>
            <a:ext cx="12190476" cy="6857143"/>
          </a:xfrm>
          <a:prstGeom prst="rect">
            <a:avLst/>
          </a:prstGeom>
          <a:ln>
            <a:solidFill>
              <a:schemeClr val="bg1"/>
            </a:solidFill>
          </a:ln>
        </p:spPr>
      </p:pic>
      <p:pic>
        <p:nvPicPr>
          <p:cNvPr id="6" name="Imagen 5">
            <a:extLst>
              <a:ext uri="{FF2B5EF4-FFF2-40B4-BE49-F238E27FC236}">
                <a16:creationId xmlns:a16="http://schemas.microsoft.com/office/drawing/2014/main" id="{D2F0A247-7CCA-5271-9228-1592B9A2B6E2}"/>
              </a:ext>
            </a:extLst>
          </p:cNvPr>
          <p:cNvPicPr>
            <a:picLocks noChangeAspect="1"/>
          </p:cNvPicPr>
          <p:nvPr/>
        </p:nvPicPr>
        <p:blipFill>
          <a:blip r:embed="rId4"/>
          <a:stretch>
            <a:fillRect/>
          </a:stretch>
        </p:blipFill>
        <p:spPr>
          <a:xfrm>
            <a:off x="1399866" y="1093693"/>
            <a:ext cx="4004248" cy="4186518"/>
          </a:xfrm>
          <a:prstGeom prst="rect">
            <a:avLst/>
          </a:prstGeom>
        </p:spPr>
      </p:pic>
      <p:sp>
        <p:nvSpPr>
          <p:cNvPr id="9" name="CuadroTexto 8">
            <a:extLst>
              <a:ext uri="{FF2B5EF4-FFF2-40B4-BE49-F238E27FC236}">
                <a16:creationId xmlns:a16="http://schemas.microsoft.com/office/drawing/2014/main" id="{07303C3D-1F95-C3BB-7F66-C21F8F05AC83}"/>
              </a:ext>
            </a:extLst>
          </p:cNvPr>
          <p:cNvSpPr txBox="1"/>
          <p:nvPr/>
        </p:nvSpPr>
        <p:spPr>
          <a:xfrm>
            <a:off x="5686542" y="1907558"/>
            <a:ext cx="6221506" cy="3170099"/>
          </a:xfrm>
          <a:prstGeom prst="rect">
            <a:avLst/>
          </a:prstGeom>
          <a:noFill/>
        </p:spPr>
        <p:txBody>
          <a:bodyPr wrap="square">
            <a:spAutoFit/>
          </a:bodyPr>
          <a:lstStyle/>
          <a:p>
            <a:pPr algn="just"/>
            <a:r>
              <a:rPr lang="es-419" sz="2000" dirty="0"/>
              <a:t>El </a:t>
            </a:r>
            <a:r>
              <a:rPr lang="es-419" sz="2000" b="1" dirty="0"/>
              <a:t>Código QR</a:t>
            </a:r>
            <a:r>
              <a:rPr lang="es-419" sz="2000" dirty="0"/>
              <a:t> se consolidó como el canal predominante con </a:t>
            </a:r>
            <a:r>
              <a:rPr lang="es-419" sz="2000" b="1" dirty="0"/>
              <a:t>39 solicitudes (72.2%)</a:t>
            </a:r>
            <a:r>
              <a:rPr lang="es-419" sz="2000" dirty="0"/>
              <a:t>, demostrando la efectividad de los puntos de acceso digital y la preferencia de los usuarios por la autogestión ágil desde dispositivos móviles. El </a:t>
            </a:r>
            <a:r>
              <a:rPr lang="es-419" sz="2000" b="1" dirty="0"/>
              <a:t>Formato Físico</a:t>
            </a:r>
            <a:r>
              <a:rPr lang="es-419" sz="2000" dirty="0"/>
              <a:t> representó </a:t>
            </a:r>
            <a:r>
              <a:rPr lang="es-419" sz="2000" b="1" dirty="0"/>
              <a:t>11 solicitudes (20.4%)</a:t>
            </a:r>
            <a:r>
              <a:rPr lang="es-419" sz="2000" dirty="0"/>
              <a:t>, manteniéndose como una alternativa necesaria para la atención presencial. Por su parte, el </a:t>
            </a:r>
            <a:r>
              <a:rPr lang="es-419" sz="2000" b="1" dirty="0"/>
              <a:t>Correo Electrónico</a:t>
            </a:r>
            <a:r>
              <a:rPr lang="es-419" sz="2000" dirty="0"/>
              <a:t> registró una participación menor con </a:t>
            </a:r>
            <a:r>
              <a:rPr lang="es-419" sz="2000" b="1" dirty="0"/>
              <a:t>4 solicitudes (7.4%)</a:t>
            </a:r>
            <a:r>
              <a:rPr lang="es-419" sz="2000" dirty="0"/>
              <a:t>.</a:t>
            </a:r>
          </a:p>
        </p:txBody>
      </p:sp>
    </p:spTree>
    <p:extLst>
      <p:ext uri="{BB962C8B-B14F-4D97-AF65-F5344CB8AC3E}">
        <p14:creationId xmlns:p14="http://schemas.microsoft.com/office/powerpoint/2010/main" val="2518843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2A37A59-5E35-D4D0-85CE-820035736CB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FD448C1-D9C3-233F-3D0D-494D117FDBB4}"/>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A0F4FF59-BE93-006E-FCD7-686E240BCF73}"/>
              </a:ext>
            </a:extLst>
          </p:cNvPr>
          <p:cNvPicPr>
            <a:picLocks noChangeAspect="1"/>
          </p:cNvPicPr>
          <p:nvPr/>
        </p:nvPicPr>
        <p:blipFill>
          <a:blip r:embed="rId3"/>
          <a:stretch>
            <a:fillRect/>
          </a:stretch>
        </p:blipFill>
        <p:spPr>
          <a:xfrm>
            <a:off x="0" y="857"/>
            <a:ext cx="12190476" cy="6857143"/>
          </a:xfrm>
          <a:prstGeom prst="rect">
            <a:avLst/>
          </a:prstGeom>
        </p:spPr>
      </p:pic>
      <p:sp>
        <p:nvSpPr>
          <p:cNvPr id="8" name="CuadroTexto 7">
            <a:extLst>
              <a:ext uri="{FF2B5EF4-FFF2-40B4-BE49-F238E27FC236}">
                <a16:creationId xmlns:a16="http://schemas.microsoft.com/office/drawing/2014/main" id="{1D7D6923-5927-7591-BFA7-B0E311F85407}"/>
              </a:ext>
            </a:extLst>
          </p:cNvPr>
          <p:cNvSpPr txBox="1"/>
          <p:nvPr/>
        </p:nvSpPr>
        <p:spPr>
          <a:xfrm>
            <a:off x="571156" y="920621"/>
            <a:ext cx="4858696" cy="5016758"/>
          </a:xfrm>
          <a:prstGeom prst="rect">
            <a:avLst/>
          </a:prstGeom>
          <a:noFill/>
        </p:spPr>
        <p:txBody>
          <a:bodyPr wrap="square">
            <a:spAutoFit/>
          </a:bodyPr>
          <a:lstStyle/>
          <a:p>
            <a:pPr algn="just"/>
            <a:r>
              <a:rPr lang="es-419" sz="2000" dirty="0"/>
              <a:t>Se evidencia un incremento del </a:t>
            </a:r>
            <a:r>
              <a:rPr lang="es-419" sz="2000" b="1" dirty="0"/>
              <a:t>175 %</a:t>
            </a:r>
            <a:r>
              <a:rPr lang="es-419" sz="2000" dirty="0"/>
              <a:t> en las </a:t>
            </a:r>
            <a:r>
              <a:rPr lang="es-419" sz="2000" b="1" dirty="0"/>
              <a:t>sugerencias</a:t>
            </a:r>
            <a:r>
              <a:rPr lang="es-419" sz="2000" dirty="0"/>
              <a:t> en comparación con el mismo período del año 2025. Asimismo, se presenta un aumento del </a:t>
            </a:r>
            <a:r>
              <a:rPr lang="es-419" sz="2000" b="1" dirty="0"/>
              <a:t>150 %</a:t>
            </a:r>
            <a:r>
              <a:rPr lang="es-419" sz="2000" dirty="0"/>
              <a:t> en las </a:t>
            </a:r>
            <a:r>
              <a:rPr lang="es-419" sz="2000" b="1" dirty="0"/>
              <a:t>felicitaciones</a:t>
            </a:r>
            <a:r>
              <a:rPr lang="es-419" sz="2000" dirty="0"/>
              <a:t>, correspondiente a </a:t>
            </a:r>
            <a:r>
              <a:rPr lang="es-419" sz="2000" b="1" dirty="0"/>
              <a:t>6 felicitaciones adicionales</a:t>
            </a:r>
            <a:r>
              <a:rPr lang="es-419" sz="2000" dirty="0"/>
              <a:t> frente al año 2025. En cuanto a los </a:t>
            </a:r>
            <a:r>
              <a:rPr lang="es-419" sz="2000" b="1" dirty="0"/>
              <a:t>reclamos</a:t>
            </a:r>
            <a:r>
              <a:rPr lang="es-419" sz="2000" dirty="0"/>
              <a:t>, se observa un aumento del </a:t>
            </a:r>
            <a:r>
              <a:rPr lang="es-419" sz="2000" b="1" dirty="0"/>
              <a:t>80 %</a:t>
            </a:r>
            <a:r>
              <a:rPr lang="es-419" sz="2000" dirty="0"/>
              <a:t>, las </a:t>
            </a:r>
            <a:r>
              <a:rPr lang="es-419" sz="2000" b="1" dirty="0"/>
              <a:t>quejas</a:t>
            </a:r>
            <a:r>
              <a:rPr lang="es-419" sz="2000" dirty="0"/>
              <a:t> registran un incremento del </a:t>
            </a:r>
            <a:r>
              <a:rPr lang="es-419" sz="2000" b="1" dirty="0"/>
              <a:t>27 %</a:t>
            </a:r>
            <a:r>
              <a:rPr lang="es-419" sz="2000" dirty="0"/>
              <a:t> (correspondiente a </a:t>
            </a:r>
            <a:r>
              <a:rPr lang="es-419" sz="2000" b="1" dirty="0"/>
              <a:t>4 quejas adicionales</a:t>
            </a:r>
            <a:r>
              <a:rPr lang="es-419" sz="2000" dirty="0"/>
              <a:t>). Los </a:t>
            </a:r>
            <a:r>
              <a:rPr lang="es-419" sz="2000" b="1" dirty="0"/>
              <a:t>derechos de petición (DDP)</a:t>
            </a:r>
            <a:r>
              <a:rPr lang="es-419" sz="2000" dirty="0"/>
              <a:t> disminuyeron en un </a:t>
            </a:r>
            <a:r>
              <a:rPr lang="es-419" sz="2000" b="1" dirty="0"/>
              <a:t>55 %</a:t>
            </a:r>
            <a:r>
              <a:rPr lang="es-419" sz="2000" dirty="0"/>
              <a:t>. En términos generales, se presenta una variación del </a:t>
            </a:r>
            <a:r>
              <a:rPr lang="es-419" sz="2000" b="1" dirty="0"/>
              <a:t>38 %</a:t>
            </a:r>
            <a:r>
              <a:rPr lang="es-419" sz="2000" dirty="0"/>
              <a:t>, con un aumento total de </a:t>
            </a:r>
            <a:r>
              <a:rPr lang="es-419" sz="2000" b="1" dirty="0"/>
              <a:t>15 PQRSD</a:t>
            </a:r>
            <a:r>
              <a:rPr lang="es-419" sz="2000" dirty="0"/>
              <a:t> durante el período evaluado.</a:t>
            </a:r>
            <a:endParaRPr lang="es-419" sz="1900" dirty="0"/>
          </a:p>
        </p:txBody>
      </p:sp>
      <p:pic>
        <p:nvPicPr>
          <p:cNvPr id="4" name="Imagen 3">
            <a:extLst>
              <a:ext uri="{FF2B5EF4-FFF2-40B4-BE49-F238E27FC236}">
                <a16:creationId xmlns:a16="http://schemas.microsoft.com/office/drawing/2014/main" id="{0FC31951-3E49-4F3E-F39C-E7644788D059}"/>
              </a:ext>
            </a:extLst>
          </p:cNvPr>
          <p:cNvPicPr>
            <a:picLocks noChangeAspect="1"/>
          </p:cNvPicPr>
          <p:nvPr/>
        </p:nvPicPr>
        <p:blipFill>
          <a:blip r:embed="rId4"/>
          <a:stretch>
            <a:fillRect/>
          </a:stretch>
        </p:blipFill>
        <p:spPr>
          <a:xfrm>
            <a:off x="5429852" y="1411549"/>
            <a:ext cx="6508377" cy="3547065"/>
          </a:xfrm>
          <a:prstGeom prst="rect">
            <a:avLst/>
          </a:prstGeom>
        </p:spPr>
      </p:pic>
    </p:spTree>
    <p:extLst>
      <p:ext uri="{BB962C8B-B14F-4D97-AF65-F5344CB8AC3E}">
        <p14:creationId xmlns:p14="http://schemas.microsoft.com/office/powerpoint/2010/main" val="3445909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C505CB0-A8E4-854D-5CCC-5FED1F4FD54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A34CD19-3E83-6565-90F8-94A0F915F056}"/>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5CEAD856-DBAB-70D5-4EE3-FBA0DE4CAE72}"/>
              </a:ext>
            </a:extLst>
          </p:cNvPr>
          <p:cNvPicPr>
            <a:picLocks noChangeAspect="1"/>
          </p:cNvPicPr>
          <p:nvPr/>
        </p:nvPicPr>
        <p:blipFill>
          <a:blip r:embed="rId3"/>
          <a:stretch>
            <a:fillRect/>
          </a:stretch>
        </p:blipFill>
        <p:spPr>
          <a:xfrm>
            <a:off x="0" y="0"/>
            <a:ext cx="12190476" cy="6857143"/>
          </a:xfrm>
          <a:prstGeom prst="rect">
            <a:avLst/>
          </a:prstGeom>
        </p:spPr>
      </p:pic>
      <p:sp>
        <p:nvSpPr>
          <p:cNvPr id="10" name="CuadroTexto 9">
            <a:extLst>
              <a:ext uri="{FF2B5EF4-FFF2-40B4-BE49-F238E27FC236}">
                <a16:creationId xmlns:a16="http://schemas.microsoft.com/office/drawing/2014/main" id="{48236559-A352-6049-85F2-F16B73DB433D}"/>
              </a:ext>
            </a:extLst>
          </p:cNvPr>
          <p:cNvSpPr txBox="1"/>
          <p:nvPr/>
        </p:nvSpPr>
        <p:spPr>
          <a:xfrm>
            <a:off x="7222507" y="1599269"/>
            <a:ext cx="4792808" cy="3785652"/>
          </a:xfrm>
          <a:prstGeom prst="rect">
            <a:avLst/>
          </a:prstGeom>
          <a:noFill/>
        </p:spPr>
        <p:txBody>
          <a:bodyPr wrap="square">
            <a:spAutoFit/>
          </a:bodyPr>
          <a:lstStyle/>
          <a:p>
            <a:pPr algn="just"/>
            <a:r>
              <a:rPr lang="es-419" sz="2000" dirty="0"/>
              <a:t>Se evidencia que el mes de </a:t>
            </a:r>
            <a:r>
              <a:rPr lang="es-419" sz="2000" b="1" dirty="0"/>
              <a:t>enero</a:t>
            </a:r>
            <a:r>
              <a:rPr lang="es-419" sz="2000" dirty="0"/>
              <a:t> fue el que presentó el mayor número de PQRSD. En promedio, se reciben </a:t>
            </a:r>
            <a:r>
              <a:rPr lang="es-419" sz="2000" b="1" dirty="0"/>
              <a:t>18 PQRSD mensuales</a:t>
            </a:r>
            <a:r>
              <a:rPr lang="es-419" sz="2000" dirty="0"/>
              <a:t> por parte de turistas y visitantes. Durante el primer trimestre de la vigencia 2026, el número total de turistas que visitaron el atractivo fue de ciento cincuenta y ocho mil seiscientos treinta y siete (</a:t>
            </a:r>
            <a:r>
              <a:rPr lang="es-419" sz="2000" b="1" dirty="0"/>
              <a:t>158.637</a:t>
            </a:r>
            <a:r>
              <a:rPr lang="es-419" sz="2000" dirty="0"/>
              <a:t>) visitantes, de los cuales se recibieron en total </a:t>
            </a:r>
            <a:r>
              <a:rPr lang="es-419" sz="2000" b="1" dirty="0"/>
              <a:t>54 PQRSD</a:t>
            </a:r>
            <a:r>
              <a:rPr lang="es-419" sz="2000" dirty="0"/>
              <a:t>, lo que corresponde a un </a:t>
            </a:r>
            <a:r>
              <a:rPr lang="es-419" sz="2000" b="1" dirty="0"/>
              <a:t>0,034 %</a:t>
            </a:r>
            <a:r>
              <a:rPr lang="es-419" sz="2000" dirty="0"/>
              <a:t> del total de visitantes.</a:t>
            </a:r>
            <a:endParaRPr lang="es-419" sz="1900" dirty="0"/>
          </a:p>
        </p:txBody>
      </p:sp>
      <p:sp>
        <p:nvSpPr>
          <p:cNvPr id="2" name="Diagrama de flujo: multidocumento 1">
            <a:extLst>
              <a:ext uri="{FF2B5EF4-FFF2-40B4-BE49-F238E27FC236}">
                <a16:creationId xmlns:a16="http://schemas.microsoft.com/office/drawing/2014/main" id="{E621D31F-1670-EB54-A91F-6F8444781E0E}"/>
              </a:ext>
            </a:extLst>
          </p:cNvPr>
          <p:cNvSpPr/>
          <p:nvPr/>
        </p:nvSpPr>
        <p:spPr>
          <a:xfrm>
            <a:off x="6892364" y="836720"/>
            <a:ext cx="1463040" cy="840890"/>
          </a:xfrm>
          <a:prstGeom prst="flowChartMultidocumen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r"/>
            <a:r>
              <a:rPr lang="es-ES" sz="2400" b="1" dirty="0"/>
              <a:t>0.034%</a:t>
            </a:r>
            <a:endParaRPr lang="es-419" sz="2400" b="1" dirty="0"/>
          </a:p>
        </p:txBody>
      </p:sp>
      <p:pic>
        <p:nvPicPr>
          <p:cNvPr id="7" name="Imagen 6">
            <a:extLst>
              <a:ext uri="{FF2B5EF4-FFF2-40B4-BE49-F238E27FC236}">
                <a16:creationId xmlns:a16="http://schemas.microsoft.com/office/drawing/2014/main" id="{52F03D47-0320-EF0A-A1E9-409DB85AE6FE}"/>
              </a:ext>
            </a:extLst>
          </p:cNvPr>
          <p:cNvPicPr>
            <a:picLocks noChangeAspect="1"/>
          </p:cNvPicPr>
          <p:nvPr/>
        </p:nvPicPr>
        <p:blipFill>
          <a:blip r:embed="rId4"/>
          <a:stretch>
            <a:fillRect/>
          </a:stretch>
        </p:blipFill>
        <p:spPr>
          <a:xfrm>
            <a:off x="398944" y="836720"/>
            <a:ext cx="6096000" cy="3326130"/>
          </a:xfrm>
          <a:prstGeom prst="rect">
            <a:avLst/>
          </a:prstGeom>
        </p:spPr>
      </p:pic>
      <p:graphicFrame>
        <p:nvGraphicFramePr>
          <p:cNvPr id="9" name="Tabla 8">
            <a:extLst>
              <a:ext uri="{FF2B5EF4-FFF2-40B4-BE49-F238E27FC236}">
                <a16:creationId xmlns:a16="http://schemas.microsoft.com/office/drawing/2014/main" id="{41AF91D4-DF0C-9A45-5D28-B15D45996FCE}"/>
              </a:ext>
            </a:extLst>
          </p:cNvPr>
          <p:cNvGraphicFramePr>
            <a:graphicFrameLocks noGrp="1"/>
          </p:cNvGraphicFramePr>
          <p:nvPr>
            <p:extLst>
              <p:ext uri="{D42A27DB-BD31-4B8C-83A1-F6EECF244321}">
                <p14:modId xmlns:p14="http://schemas.microsoft.com/office/powerpoint/2010/main" val="3288771560"/>
              </p:ext>
            </p:extLst>
          </p:nvPr>
        </p:nvGraphicFramePr>
        <p:xfrm>
          <a:off x="1393794" y="4411555"/>
          <a:ext cx="5220070" cy="1609725"/>
        </p:xfrm>
        <a:graphic>
          <a:graphicData uri="http://schemas.openxmlformats.org/drawingml/2006/table">
            <a:tbl>
              <a:tblPr>
                <a:tableStyleId>{3B4B98B0-60AC-42C2-AFA5-B58CD77FA1E5}</a:tableStyleId>
              </a:tblPr>
              <a:tblGrid>
                <a:gridCol w="2170846">
                  <a:extLst>
                    <a:ext uri="{9D8B030D-6E8A-4147-A177-3AD203B41FA5}">
                      <a16:colId xmlns:a16="http://schemas.microsoft.com/office/drawing/2014/main" val="310462322"/>
                    </a:ext>
                  </a:extLst>
                </a:gridCol>
                <a:gridCol w="1016408">
                  <a:extLst>
                    <a:ext uri="{9D8B030D-6E8A-4147-A177-3AD203B41FA5}">
                      <a16:colId xmlns:a16="http://schemas.microsoft.com/office/drawing/2014/main" val="2600887171"/>
                    </a:ext>
                  </a:extLst>
                </a:gridCol>
                <a:gridCol w="1016408">
                  <a:extLst>
                    <a:ext uri="{9D8B030D-6E8A-4147-A177-3AD203B41FA5}">
                      <a16:colId xmlns:a16="http://schemas.microsoft.com/office/drawing/2014/main" val="3296412924"/>
                    </a:ext>
                  </a:extLst>
                </a:gridCol>
                <a:gridCol w="1016408">
                  <a:extLst>
                    <a:ext uri="{9D8B030D-6E8A-4147-A177-3AD203B41FA5}">
                      <a16:colId xmlns:a16="http://schemas.microsoft.com/office/drawing/2014/main" val="3055152258"/>
                    </a:ext>
                  </a:extLst>
                </a:gridCol>
              </a:tblGrid>
              <a:tr h="276225">
                <a:tc gridSpan="4">
                  <a:txBody>
                    <a:bodyPr/>
                    <a:lstStyle/>
                    <a:p>
                      <a:pPr algn="ctr" fontAlgn="b">
                        <a:buNone/>
                      </a:pPr>
                      <a:r>
                        <a:rPr lang="es-419" sz="1100" u="none" strike="noStrike" dirty="0">
                          <a:effectLst/>
                        </a:rPr>
                        <a:t>CONSOLIDADO PQRSD TRIMESTRE 1 DEL 2026</a:t>
                      </a:r>
                      <a:endParaRPr lang="es-419" sz="1100" b="0"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s-419"/>
                    </a:p>
                  </a:txBody>
                  <a:tcPr/>
                </a:tc>
                <a:tc hMerge="1">
                  <a:txBody>
                    <a:bodyPr/>
                    <a:lstStyle/>
                    <a:p>
                      <a:endParaRPr lang="es-419"/>
                    </a:p>
                  </a:txBody>
                  <a:tcPr/>
                </a:tc>
                <a:tc hMerge="1">
                  <a:txBody>
                    <a:bodyPr/>
                    <a:lstStyle/>
                    <a:p>
                      <a:endParaRPr lang="es-419"/>
                    </a:p>
                  </a:txBody>
                  <a:tcPr/>
                </a:tc>
                <a:extLst>
                  <a:ext uri="{0D108BD9-81ED-4DB2-BD59-A6C34878D82A}">
                    <a16:rowId xmlns:a16="http://schemas.microsoft.com/office/drawing/2014/main" val="2914279662"/>
                  </a:ext>
                </a:extLst>
              </a:tr>
              <a:tr h="190500">
                <a:tc>
                  <a:txBody>
                    <a:bodyPr/>
                    <a:lstStyle/>
                    <a:p>
                      <a:pPr algn="l" fontAlgn="b">
                        <a:buNone/>
                      </a:pPr>
                      <a:r>
                        <a:rPr lang="es-419" sz="1100" u="none" strike="noStrike">
                          <a:effectLst/>
                        </a:rPr>
                        <a:t>MES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Enero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Febrero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Marzo </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80168491"/>
                  </a:ext>
                </a:extLst>
              </a:tr>
              <a:tr h="190500">
                <a:tc>
                  <a:txBody>
                    <a:bodyPr/>
                    <a:lstStyle/>
                    <a:p>
                      <a:pPr algn="l" fontAlgn="b">
                        <a:buNone/>
                      </a:pPr>
                      <a:r>
                        <a:rPr lang="es-419" sz="1100" u="none" strike="noStrike">
                          <a:effectLst/>
                        </a:rPr>
                        <a:t>QUEJAS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8</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6</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46103309"/>
                  </a:ext>
                </a:extLst>
              </a:tr>
              <a:tr h="190500">
                <a:tc>
                  <a:txBody>
                    <a:bodyPr/>
                    <a:lstStyle/>
                    <a:p>
                      <a:pPr algn="l" fontAlgn="b">
                        <a:buNone/>
                      </a:pPr>
                      <a:r>
                        <a:rPr lang="es-419" sz="1100" u="none" strike="noStrike">
                          <a:effectLst/>
                        </a:rPr>
                        <a:t>RECLAMOS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2</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3</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64631961"/>
                  </a:ext>
                </a:extLst>
              </a:tr>
              <a:tr h="190500">
                <a:tc>
                  <a:txBody>
                    <a:bodyPr/>
                    <a:lstStyle/>
                    <a:p>
                      <a:pPr algn="l" fontAlgn="b">
                        <a:buNone/>
                      </a:pPr>
                      <a:r>
                        <a:rPr lang="es-419" sz="1100" u="none" strike="noStrike">
                          <a:effectLst/>
                        </a:rPr>
                        <a:t>SUGERENCIAS</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6</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18732154"/>
                  </a:ext>
                </a:extLst>
              </a:tr>
              <a:tr h="190500">
                <a:tc>
                  <a:txBody>
                    <a:bodyPr/>
                    <a:lstStyle/>
                    <a:p>
                      <a:pPr algn="l" fontAlgn="b">
                        <a:buNone/>
                      </a:pPr>
                      <a:r>
                        <a:rPr lang="es-419" sz="1100" u="none" strike="noStrike">
                          <a:effectLst/>
                        </a:rPr>
                        <a:t>FELICITACIONES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5</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5</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70631169"/>
                  </a:ext>
                </a:extLst>
              </a:tr>
              <a:tr h="190500">
                <a:tc>
                  <a:txBody>
                    <a:bodyPr/>
                    <a:lstStyle/>
                    <a:p>
                      <a:pPr algn="l" fontAlgn="b">
                        <a:buNone/>
                      </a:pPr>
                      <a:r>
                        <a:rPr lang="es-419" sz="1100" u="none" strike="noStrike">
                          <a:effectLst/>
                        </a:rPr>
                        <a:t>DDP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3</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203038584"/>
                  </a:ext>
                </a:extLst>
              </a:tr>
              <a:tr h="190500">
                <a:tc>
                  <a:txBody>
                    <a:bodyPr/>
                    <a:lstStyle/>
                    <a:p>
                      <a:pPr algn="l" fontAlgn="b">
                        <a:buNone/>
                      </a:pPr>
                      <a:r>
                        <a:rPr lang="es-419" sz="1100" u="none" strike="noStrike">
                          <a:effectLst/>
                        </a:rPr>
                        <a:t>TOTAL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24</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18</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12</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32786029"/>
                  </a:ext>
                </a:extLst>
              </a:tr>
            </a:tbl>
          </a:graphicData>
        </a:graphic>
      </p:graphicFrame>
    </p:spTree>
    <p:extLst>
      <p:ext uri="{BB962C8B-B14F-4D97-AF65-F5344CB8AC3E}">
        <p14:creationId xmlns:p14="http://schemas.microsoft.com/office/powerpoint/2010/main" val="1669485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08C5AFF-E323-4CB7-669A-976C44EFF44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6D9E002-4707-2F77-06DD-6BF0B5E988D5}"/>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5A4A9A58-F4BF-3235-85ED-3AAB065A4ED5}"/>
              </a:ext>
            </a:extLst>
          </p:cNvPr>
          <p:cNvPicPr>
            <a:picLocks noChangeAspect="1"/>
          </p:cNvPicPr>
          <p:nvPr/>
        </p:nvPicPr>
        <p:blipFill>
          <a:blip r:embed="rId3"/>
          <a:stretch>
            <a:fillRect/>
          </a:stretch>
        </p:blipFill>
        <p:spPr>
          <a:xfrm>
            <a:off x="0" y="857"/>
            <a:ext cx="12190476" cy="6857143"/>
          </a:xfrm>
          <a:prstGeom prst="rect">
            <a:avLst/>
          </a:prstGeom>
        </p:spPr>
      </p:pic>
      <p:sp>
        <p:nvSpPr>
          <p:cNvPr id="10" name="CuadroTexto 9">
            <a:extLst>
              <a:ext uri="{FF2B5EF4-FFF2-40B4-BE49-F238E27FC236}">
                <a16:creationId xmlns:a16="http://schemas.microsoft.com/office/drawing/2014/main" id="{D53C9302-FE0B-276A-1DEB-8B5F6E29D606}"/>
              </a:ext>
            </a:extLst>
          </p:cNvPr>
          <p:cNvSpPr txBox="1"/>
          <p:nvPr/>
        </p:nvSpPr>
        <p:spPr>
          <a:xfrm>
            <a:off x="7178247" y="1255723"/>
            <a:ext cx="4594494" cy="4027577"/>
          </a:xfrm>
          <a:prstGeom prst="rect">
            <a:avLst/>
          </a:prstGeom>
          <a:noFill/>
        </p:spPr>
        <p:txBody>
          <a:bodyPr wrap="square">
            <a:spAutoFit/>
          </a:bodyPr>
          <a:lstStyle/>
          <a:p>
            <a:pPr algn="just">
              <a:lnSpc>
                <a:spcPct val="107000"/>
              </a:lnSpc>
              <a:spcAft>
                <a:spcPts val="800"/>
              </a:spcAft>
              <a:buNone/>
            </a:pPr>
            <a:r>
              <a:rPr lang="es-419" sz="2000" dirty="0"/>
              <a:t>Con base en la información reportada por el aplicativo APLICA, identificando aquellas peticiones que fueron resueltas por fuera de los términos establecidos en la Ley. Aclarando que aquellas solicitudes que presentaron un mayor retraso se debieron a los procedimientos internos requeridos para aplicar los correctivos correspondientes y adelantar los procesos disciplinarios a que había lugar.</a:t>
            </a:r>
            <a:endParaRPr lang="es-419"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DC8521FB-CB43-A96F-8F82-FA9D698D84F5}"/>
              </a:ext>
            </a:extLst>
          </p:cNvPr>
          <p:cNvPicPr>
            <a:picLocks noChangeAspect="1"/>
          </p:cNvPicPr>
          <p:nvPr/>
        </p:nvPicPr>
        <p:blipFill>
          <a:blip r:embed="rId4"/>
          <a:stretch>
            <a:fillRect/>
          </a:stretch>
        </p:blipFill>
        <p:spPr>
          <a:xfrm>
            <a:off x="912829" y="906154"/>
            <a:ext cx="6047529" cy="2818082"/>
          </a:xfrm>
          <a:prstGeom prst="rect">
            <a:avLst/>
          </a:prstGeom>
        </p:spPr>
      </p:pic>
      <p:graphicFrame>
        <p:nvGraphicFramePr>
          <p:cNvPr id="5" name="Tabla 4">
            <a:extLst>
              <a:ext uri="{FF2B5EF4-FFF2-40B4-BE49-F238E27FC236}">
                <a16:creationId xmlns:a16="http://schemas.microsoft.com/office/drawing/2014/main" id="{AC881367-2525-9205-7D79-DDBEE7731A43}"/>
              </a:ext>
            </a:extLst>
          </p:cNvPr>
          <p:cNvGraphicFramePr>
            <a:graphicFrameLocks noGrp="1"/>
          </p:cNvGraphicFramePr>
          <p:nvPr>
            <p:extLst>
              <p:ext uri="{D42A27DB-BD31-4B8C-83A1-F6EECF244321}">
                <p14:modId xmlns:p14="http://schemas.microsoft.com/office/powerpoint/2010/main" val="2400110168"/>
              </p:ext>
            </p:extLst>
          </p:nvPr>
        </p:nvGraphicFramePr>
        <p:xfrm>
          <a:off x="1074197" y="4058375"/>
          <a:ext cx="5686316" cy="1714500"/>
        </p:xfrm>
        <a:graphic>
          <a:graphicData uri="http://schemas.openxmlformats.org/drawingml/2006/table">
            <a:tbl>
              <a:tblPr>
                <a:tableStyleId>{3B4B98B0-60AC-42C2-AFA5-B58CD77FA1E5}</a:tableStyleId>
              </a:tblPr>
              <a:tblGrid>
                <a:gridCol w="2048746">
                  <a:extLst>
                    <a:ext uri="{9D8B030D-6E8A-4147-A177-3AD203B41FA5}">
                      <a16:colId xmlns:a16="http://schemas.microsoft.com/office/drawing/2014/main" val="2961884447"/>
                    </a:ext>
                  </a:extLst>
                </a:gridCol>
                <a:gridCol w="1965124">
                  <a:extLst>
                    <a:ext uri="{9D8B030D-6E8A-4147-A177-3AD203B41FA5}">
                      <a16:colId xmlns:a16="http://schemas.microsoft.com/office/drawing/2014/main" val="2020654746"/>
                    </a:ext>
                  </a:extLst>
                </a:gridCol>
                <a:gridCol w="1672446">
                  <a:extLst>
                    <a:ext uri="{9D8B030D-6E8A-4147-A177-3AD203B41FA5}">
                      <a16:colId xmlns:a16="http://schemas.microsoft.com/office/drawing/2014/main" val="2716266923"/>
                    </a:ext>
                  </a:extLst>
                </a:gridCol>
              </a:tblGrid>
              <a:tr h="571500">
                <a:tc>
                  <a:txBody>
                    <a:bodyPr/>
                    <a:lstStyle/>
                    <a:p>
                      <a:pPr algn="l" fontAlgn="b">
                        <a:buNone/>
                      </a:pP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err="1">
                          <a:effectLst/>
                        </a:rPr>
                        <a:t>N°</a:t>
                      </a:r>
                      <a:r>
                        <a:rPr lang="es-419" sz="1100" u="none" strike="noStrike" dirty="0">
                          <a:effectLst/>
                        </a:rPr>
                        <a:t> de peticiones extemporáneas </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Días promedio de retraso </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63301727"/>
                  </a:ext>
                </a:extLst>
              </a:tr>
              <a:tr h="190500">
                <a:tc>
                  <a:txBody>
                    <a:bodyPr/>
                    <a:lstStyle/>
                    <a:p>
                      <a:pPr algn="l" fontAlgn="b">
                        <a:buNone/>
                      </a:pPr>
                      <a:r>
                        <a:rPr lang="es-419" sz="1100" u="none" strike="noStrike">
                          <a:effectLst/>
                        </a:rPr>
                        <a:t>QUEJAS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4</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12.5</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69743379"/>
                  </a:ext>
                </a:extLst>
              </a:tr>
              <a:tr h="190500">
                <a:tc>
                  <a:txBody>
                    <a:bodyPr/>
                    <a:lstStyle/>
                    <a:p>
                      <a:pPr algn="l" fontAlgn="b">
                        <a:buNone/>
                      </a:pPr>
                      <a:r>
                        <a:rPr lang="es-419" sz="1100" u="none" strike="noStrike">
                          <a:effectLst/>
                        </a:rPr>
                        <a:t>RECLAMOS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4</a:t>
                      </a:r>
                      <a:endParaRPr lang="es-419"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17</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23794627"/>
                  </a:ext>
                </a:extLst>
              </a:tr>
              <a:tr h="190500">
                <a:tc>
                  <a:txBody>
                    <a:bodyPr/>
                    <a:lstStyle/>
                    <a:p>
                      <a:pPr algn="l" fontAlgn="b">
                        <a:buNone/>
                      </a:pPr>
                      <a:r>
                        <a:rPr lang="es-419" sz="1100" u="none" strike="noStrike">
                          <a:effectLst/>
                        </a:rPr>
                        <a:t>SUGERENCIAS</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0</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541278197"/>
                  </a:ext>
                </a:extLst>
              </a:tr>
              <a:tr h="190500">
                <a:tc>
                  <a:txBody>
                    <a:bodyPr/>
                    <a:lstStyle/>
                    <a:p>
                      <a:pPr algn="l" fontAlgn="b">
                        <a:buNone/>
                      </a:pPr>
                      <a:r>
                        <a:rPr lang="es-419" sz="1100" u="none" strike="noStrike">
                          <a:effectLst/>
                        </a:rPr>
                        <a:t>FELICITACIONES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0</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82600451"/>
                  </a:ext>
                </a:extLst>
              </a:tr>
              <a:tr h="190500">
                <a:tc>
                  <a:txBody>
                    <a:bodyPr/>
                    <a:lstStyle/>
                    <a:p>
                      <a:pPr algn="l" fontAlgn="b">
                        <a:buNone/>
                      </a:pPr>
                      <a:r>
                        <a:rPr lang="es-419" sz="1100" u="none" strike="noStrike">
                          <a:effectLst/>
                        </a:rPr>
                        <a:t>DDP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2</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40.5</a:t>
                      </a:r>
                      <a:endParaRPr lang="es-419"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39185818"/>
                  </a:ext>
                </a:extLst>
              </a:tr>
              <a:tr h="190500">
                <a:tc>
                  <a:txBody>
                    <a:bodyPr/>
                    <a:lstStyle/>
                    <a:p>
                      <a:pPr algn="l" fontAlgn="b">
                        <a:buNone/>
                      </a:pPr>
                      <a:r>
                        <a:rPr lang="es-419" sz="1100" u="none" strike="noStrike">
                          <a:effectLst/>
                        </a:rPr>
                        <a:t>TOTAL </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a:effectLst/>
                        </a:rPr>
                        <a:t>10</a:t>
                      </a:r>
                      <a:endParaRPr lang="es-419" sz="1100" b="0" i="0" u="none" strike="noStrike">
                        <a:solidFill>
                          <a:srgbClr val="000000"/>
                        </a:solidFill>
                        <a:effectLst/>
                        <a:latin typeface="Calibri" panose="020F0502020204030204" pitchFamily="34" charset="0"/>
                      </a:endParaRPr>
                    </a:p>
                  </a:txBody>
                  <a:tcPr marL="0" marR="0" marT="0" marB="0" anchor="b"/>
                </a:tc>
                <a:tc>
                  <a:txBody>
                    <a:bodyPr/>
                    <a:lstStyle/>
                    <a:p>
                      <a:pPr algn="ctr" fontAlgn="b">
                        <a:buNone/>
                      </a:pPr>
                      <a:r>
                        <a:rPr lang="es-419" sz="1100" u="none" strike="noStrike" dirty="0">
                          <a:effectLst/>
                        </a:rPr>
                        <a:t>14</a:t>
                      </a:r>
                      <a:endParaRPr lang="es-419"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645809753"/>
                  </a:ext>
                </a:extLst>
              </a:tr>
            </a:tbl>
          </a:graphicData>
        </a:graphic>
      </p:graphicFrame>
    </p:spTree>
    <p:extLst>
      <p:ext uri="{BB962C8B-B14F-4D97-AF65-F5344CB8AC3E}">
        <p14:creationId xmlns:p14="http://schemas.microsoft.com/office/powerpoint/2010/main" val="1471001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65976D8-3A1C-3748-EA7A-961BBC846E0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C07C4F4-433E-338C-70D5-02142FA1FDC4}"/>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BD73883D-E51B-5097-5478-1FB7BB07E8DD}"/>
              </a:ext>
            </a:extLst>
          </p:cNvPr>
          <p:cNvPicPr>
            <a:picLocks noChangeAspect="1"/>
          </p:cNvPicPr>
          <p:nvPr/>
        </p:nvPicPr>
        <p:blipFill>
          <a:blip r:embed="rId3"/>
          <a:stretch>
            <a:fillRect/>
          </a:stretch>
        </p:blipFill>
        <p:spPr>
          <a:xfrm>
            <a:off x="0" y="857"/>
            <a:ext cx="12190476" cy="6857143"/>
          </a:xfrm>
          <a:prstGeom prst="rect">
            <a:avLst/>
          </a:prstGeom>
        </p:spPr>
      </p:pic>
      <p:sp>
        <p:nvSpPr>
          <p:cNvPr id="4" name="CuadroTexto 3">
            <a:extLst>
              <a:ext uri="{FF2B5EF4-FFF2-40B4-BE49-F238E27FC236}">
                <a16:creationId xmlns:a16="http://schemas.microsoft.com/office/drawing/2014/main" id="{B34C5EA9-6735-AFE9-496A-E64CB606036E}"/>
              </a:ext>
            </a:extLst>
          </p:cNvPr>
          <p:cNvSpPr txBox="1"/>
          <p:nvPr/>
        </p:nvSpPr>
        <p:spPr>
          <a:xfrm>
            <a:off x="1356729" y="745155"/>
            <a:ext cx="5882199" cy="2554545"/>
          </a:xfrm>
          <a:prstGeom prst="rect">
            <a:avLst/>
          </a:prstGeom>
          <a:noFill/>
        </p:spPr>
        <p:txBody>
          <a:bodyPr wrap="square">
            <a:spAutoFit/>
          </a:bodyPr>
          <a:lstStyle/>
          <a:p>
            <a:pPr algn="just"/>
            <a:r>
              <a:rPr lang="es-419" sz="2000" dirty="0"/>
              <a:t>Durante el primer trimestre de la vigencia 2026, se registró un índice de atención y resolución del </a:t>
            </a:r>
            <a:r>
              <a:rPr lang="es-419" sz="2000" b="1" dirty="0"/>
              <a:t>98,1 %</a:t>
            </a:r>
            <a:r>
              <a:rPr lang="es-419" sz="2000" dirty="0"/>
              <a:t>, correspondiente a </a:t>
            </a:r>
            <a:r>
              <a:rPr lang="es-419" sz="2000" b="1" dirty="0"/>
              <a:t>53 PQRSD resueltas y notificadas</a:t>
            </a:r>
            <a:r>
              <a:rPr lang="es-419" sz="2000" dirty="0"/>
              <a:t> al usuario a través del aplicativo APLICA. Únicamente el </a:t>
            </a:r>
            <a:r>
              <a:rPr lang="es-419" sz="2000" b="1" dirty="0"/>
              <a:t>1,9 % (1 solicitud)</a:t>
            </a:r>
            <a:r>
              <a:rPr lang="es-419" sz="2000" dirty="0"/>
              <a:t> se encuentra actualmente pendiente de respuesta, la cual se halla dentro de los tiempos y trámites ordinarios para su correspondiente gestión.</a:t>
            </a:r>
          </a:p>
        </p:txBody>
      </p:sp>
      <p:pic>
        <p:nvPicPr>
          <p:cNvPr id="7" name="Imagen 6">
            <a:extLst>
              <a:ext uri="{FF2B5EF4-FFF2-40B4-BE49-F238E27FC236}">
                <a16:creationId xmlns:a16="http://schemas.microsoft.com/office/drawing/2014/main" id="{5072CC0C-3B88-99DA-0D4C-C5BE46137435}"/>
              </a:ext>
            </a:extLst>
          </p:cNvPr>
          <p:cNvPicPr>
            <a:picLocks noChangeAspect="1"/>
          </p:cNvPicPr>
          <p:nvPr/>
        </p:nvPicPr>
        <p:blipFill>
          <a:blip r:embed="rId4"/>
          <a:stretch>
            <a:fillRect/>
          </a:stretch>
        </p:blipFill>
        <p:spPr>
          <a:xfrm>
            <a:off x="7485321" y="1870503"/>
            <a:ext cx="4104168" cy="3380809"/>
          </a:xfrm>
          <a:prstGeom prst="rect">
            <a:avLst/>
          </a:prstGeom>
        </p:spPr>
      </p:pic>
      <p:graphicFrame>
        <p:nvGraphicFramePr>
          <p:cNvPr id="8" name="Tabla 7">
            <a:extLst>
              <a:ext uri="{FF2B5EF4-FFF2-40B4-BE49-F238E27FC236}">
                <a16:creationId xmlns:a16="http://schemas.microsoft.com/office/drawing/2014/main" id="{E64B89CA-0918-29B0-32EF-679466063D25}"/>
              </a:ext>
            </a:extLst>
          </p:cNvPr>
          <p:cNvGraphicFramePr>
            <a:graphicFrameLocks noGrp="1"/>
          </p:cNvGraphicFramePr>
          <p:nvPr>
            <p:extLst>
              <p:ext uri="{D42A27DB-BD31-4B8C-83A1-F6EECF244321}">
                <p14:modId xmlns:p14="http://schemas.microsoft.com/office/powerpoint/2010/main" val="3785639453"/>
              </p:ext>
            </p:extLst>
          </p:nvPr>
        </p:nvGraphicFramePr>
        <p:xfrm>
          <a:off x="1356729" y="3464505"/>
          <a:ext cx="5882200" cy="2072640"/>
        </p:xfrm>
        <a:graphic>
          <a:graphicData uri="http://schemas.openxmlformats.org/drawingml/2006/table">
            <a:tbl>
              <a:tblPr/>
              <a:tblGrid>
                <a:gridCol w="1567224">
                  <a:extLst>
                    <a:ext uri="{9D8B030D-6E8A-4147-A177-3AD203B41FA5}">
                      <a16:colId xmlns:a16="http://schemas.microsoft.com/office/drawing/2014/main" val="2806657101"/>
                    </a:ext>
                  </a:extLst>
                </a:gridCol>
                <a:gridCol w="948365">
                  <a:extLst>
                    <a:ext uri="{9D8B030D-6E8A-4147-A177-3AD203B41FA5}">
                      <a16:colId xmlns:a16="http://schemas.microsoft.com/office/drawing/2014/main" val="4080958124"/>
                    </a:ext>
                  </a:extLst>
                </a:gridCol>
                <a:gridCol w="1446027">
                  <a:extLst>
                    <a:ext uri="{9D8B030D-6E8A-4147-A177-3AD203B41FA5}">
                      <a16:colId xmlns:a16="http://schemas.microsoft.com/office/drawing/2014/main" val="3062430151"/>
                    </a:ext>
                  </a:extLst>
                </a:gridCol>
                <a:gridCol w="1920584">
                  <a:extLst>
                    <a:ext uri="{9D8B030D-6E8A-4147-A177-3AD203B41FA5}">
                      <a16:colId xmlns:a16="http://schemas.microsoft.com/office/drawing/2014/main" val="710898491"/>
                    </a:ext>
                  </a:extLst>
                </a:gridCol>
              </a:tblGrid>
              <a:tr h="322826">
                <a:tc>
                  <a:txBody>
                    <a:bodyPr/>
                    <a:lstStyle/>
                    <a:p>
                      <a:pPr>
                        <a:buNone/>
                      </a:pPr>
                      <a:r>
                        <a:rPr lang="es-419" sz="1400" dirty="0"/>
                        <a:t>Estado de Respuesta</a:t>
                      </a:r>
                    </a:p>
                  </a:txBody>
                  <a:tcPr anchor="ctr">
                    <a:lnL>
                      <a:noFill/>
                    </a:lnL>
                    <a:lnR>
                      <a:noFill/>
                    </a:lnR>
                    <a:lnT>
                      <a:noFill/>
                    </a:lnT>
                    <a:lnB>
                      <a:noFill/>
                    </a:lnB>
                    <a:noFill/>
                  </a:tcPr>
                </a:tc>
                <a:tc>
                  <a:txBody>
                    <a:bodyPr/>
                    <a:lstStyle/>
                    <a:p>
                      <a:pPr>
                        <a:buNone/>
                      </a:pPr>
                      <a:r>
                        <a:rPr lang="es-419" sz="1400" dirty="0"/>
                        <a:t>Cantidad</a:t>
                      </a:r>
                    </a:p>
                  </a:txBody>
                  <a:tcPr anchor="ctr">
                    <a:lnL>
                      <a:noFill/>
                    </a:lnL>
                    <a:lnR>
                      <a:noFill/>
                    </a:lnR>
                    <a:lnT>
                      <a:noFill/>
                    </a:lnT>
                    <a:lnB>
                      <a:noFill/>
                    </a:lnB>
                    <a:noFill/>
                  </a:tcPr>
                </a:tc>
                <a:tc>
                  <a:txBody>
                    <a:bodyPr/>
                    <a:lstStyle/>
                    <a:p>
                      <a:pPr>
                        <a:buNone/>
                      </a:pPr>
                      <a:r>
                        <a:rPr lang="es-419" sz="1400" dirty="0"/>
                        <a:t>Porcentaje (%)</a:t>
                      </a:r>
                    </a:p>
                  </a:txBody>
                  <a:tcPr anchor="ctr">
                    <a:lnL>
                      <a:noFill/>
                    </a:lnL>
                    <a:lnR>
                      <a:noFill/>
                    </a:lnR>
                    <a:lnT>
                      <a:noFill/>
                    </a:lnT>
                    <a:lnB>
                      <a:noFill/>
                    </a:lnB>
                    <a:noFill/>
                  </a:tcPr>
                </a:tc>
                <a:tc>
                  <a:txBody>
                    <a:bodyPr/>
                    <a:lstStyle/>
                    <a:p>
                      <a:pPr>
                        <a:buNone/>
                      </a:pPr>
                      <a:r>
                        <a:rPr lang="es-419" sz="1400" dirty="0"/>
                        <a:t>Interpretación Operativa</a:t>
                      </a:r>
                    </a:p>
                  </a:txBody>
                  <a:tcPr anchor="ctr">
                    <a:lnL>
                      <a:noFill/>
                    </a:lnL>
                    <a:lnR>
                      <a:noFill/>
                    </a:lnR>
                    <a:lnT>
                      <a:noFill/>
                    </a:lnT>
                    <a:lnB>
                      <a:noFill/>
                    </a:lnB>
                    <a:noFill/>
                  </a:tcPr>
                </a:tc>
                <a:extLst>
                  <a:ext uri="{0D108BD9-81ED-4DB2-BD59-A6C34878D82A}">
                    <a16:rowId xmlns:a16="http://schemas.microsoft.com/office/drawing/2014/main" val="267407752"/>
                  </a:ext>
                </a:extLst>
              </a:tr>
              <a:tr h="375312">
                <a:tc>
                  <a:txBody>
                    <a:bodyPr/>
                    <a:lstStyle/>
                    <a:p>
                      <a:pPr>
                        <a:buNone/>
                      </a:pPr>
                      <a:r>
                        <a:rPr lang="es-419" sz="1400" b="1"/>
                        <a:t>PQRSD Con Respuesta</a:t>
                      </a:r>
                      <a:endParaRPr lang="es-419" sz="1400"/>
                    </a:p>
                  </a:txBody>
                  <a:tcPr anchor="ctr">
                    <a:lnL>
                      <a:noFill/>
                    </a:lnL>
                    <a:lnR>
                      <a:noFill/>
                    </a:lnR>
                    <a:lnT>
                      <a:noFill/>
                    </a:lnT>
                    <a:lnB>
                      <a:noFill/>
                    </a:lnB>
                    <a:noFill/>
                  </a:tcPr>
                </a:tc>
                <a:tc>
                  <a:txBody>
                    <a:bodyPr/>
                    <a:lstStyle/>
                    <a:p>
                      <a:pPr>
                        <a:buNone/>
                      </a:pPr>
                      <a:r>
                        <a:rPr lang="es-419" sz="1400" dirty="0"/>
                        <a:t>53</a:t>
                      </a:r>
                    </a:p>
                  </a:txBody>
                  <a:tcPr anchor="ctr">
                    <a:lnL>
                      <a:noFill/>
                    </a:lnL>
                    <a:lnR>
                      <a:noFill/>
                    </a:lnR>
                    <a:lnT>
                      <a:noFill/>
                    </a:lnT>
                    <a:lnB>
                      <a:noFill/>
                    </a:lnB>
                    <a:noFill/>
                  </a:tcPr>
                </a:tc>
                <a:tc>
                  <a:txBody>
                    <a:bodyPr/>
                    <a:lstStyle/>
                    <a:p>
                      <a:pPr>
                        <a:buNone/>
                      </a:pPr>
                      <a:r>
                        <a:rPr lang="es-419" sz="1400" b="1"/>
                        <a:t>98,1 %</a:t>
                      </a:r>
                      <a:endParaRPr lang="es-419" sz="1400"/>
                    </a:p>
                  </a:txBody>
                  <a:tcPr anchor="ctr">
                    <a:lnL>
                      <a:noFill/>
                    </a:lnL>
                    <a:lnR>
                      <a:noFill/>
                    </a:lnR>
                    <a:lnT>
                      <a:noFill/>
                    </a:lnT>
                    <a:lnB>
                      <a:noFill/>
                    </a:lnB>
                    <a:noFill/>
                  </a:tcPr>
                </a:tc>
                <a:tc>
                  <a:txBody>
                    <a:bodyPr/>
                    <a:lstStyle/>
                    <a:p>
                      <a:pPr>
                        <a:buNone/>
                      </a:pPr>
                      <a:r>
                        <a:rPr lang="es-419" sz="1400"/>
                        <a:t>Nivel de resolución y efectividad alto</a:t>
                      </a:r>
                    </a:p>
                  </a:txBody>
                  <a:tcPr anchor="ctr">
                    <a:lnL>
                      <a:noFill/>
                    </a:lnL>
                    <a:lnR>
                      <a:noFill/>
                    </a:lnR>
                    <a:lnT>
                      <a:noFill/>
                    </a:lnT>
                    <a:lnB>
                      <a:noFill/>
                    </a:lnB>
                    <a:noFill/>
                  </a:tcPr>
                </a:tc>
                <a:extLst>
                  <a:ext uri="{0D108BD9-81ED-4DB2-BD59-A6C34878D82A}">
                    <a16:rowId xmlns:a16="http://schemas.microsoft.com/office/drawing/2014/main" val="927622025"/>
                  </a:ext>
                </a:extLst>
              </a:tr>
              <a:tr h="525437">
                <a:tc>
                  <a:txBody>
                    <a:bodyPr/>
                    <a:lstStyle/>
                    <a:p>
                      <a:pPr>
                        <a:buNone/>
                      </a:pPr>
                      <a:r>
                        <a:rPr lang="es-419" sz="1400" b="1"/>
                        <a:t>PQRSD Sin Respuesta</a:t>
                      </a:r>
                      <a:endParaRPr lang="es-419" sz="1400"/>
                    </a:p>
                  </a:txBody>
                  <a:tcPr anchor="ctr">
                    <a:lnL>
                      <a:noFill/>
                    </a:lnL>
                    <a:lnR>
                      <a:noFill/>
                    </a:lnR>
                    <a:lnT>
                      <a:noFill/>
                    </a:lnT>
                    <a:lnB>
                      <a:noFill/>
                    </a:lnB>
                    <a:noFill/>
                  </a:tcPr>
                </a:tc>
                <a:tc>
                  <a:txBody>
                    <a:bodyPr/>
                    <a:lstStyle/>
                    <a:p>
                      <a:pPr>
                        <a:buNone/>
                      </a:pPr>
                      <a:r>
                        <a:rPr lang="es-419" sz="1400"/>
                        <a:t>1</a:t>
                      </a:r>
                    </a:p>
                  </a:txBody>
                  <a:tcPr anchor="ctr">
                    <a:lnL>
                      <a:noFill/>
                    </a:lnL>
                    <a:lnR>
                      <a:noFill/>
                    </a:lnR>
                    <a:lnT>
                      <a:noFill/>
                    </a:lnT>
                    <a:lnB>
                      <a:noFill/>
                    </a:lnB>
                    <a:noFill/>
                  </a:tcPr>
                </a:tc>
                <a:tc>
                  <a:txBody>
                    <a:bodyPr/>
                    <a:lstStyle/>
                    <a:p>
                      <a:pPr>
                        <a:buNone/>
                      </a:pPr>
                      <a:r>
                        <a:rPr lang="es-419" sz="1400" b="1" dirty="0"/>
                        <a:t>1,9 %</a:t>
                      </a:r>
                      <a:endParaRPr lang="es-419" sz="1400" dirty="0"/>
                    </a:p>
                  </a:txBody>
                  <a:tcPr anchor="ctr">
                    <a:lnL>
                      <a:noFill/>
                    </a:lnL>
                    <a:lnR>
                      <a:noFill/>
                    </a:lnR>
                    <a:lnT>
                      <a:noFill/>
                    </a:lnT>
                    <a:lnB>
                      <a:noFill/>
                    </a:lnB>
                    <a:noFill/>
                  </a:tcPr>
                </a:tc>
                <a:tc>
                  <a:txBody>
                    <a:bodyPr/>
                    <a:lstStyle/>
                    <a:p>
                      <a:pPr>
                        <a:buNone/>
                      </a:pPr>
                      <a:r>
                        <a:rPr lang="es-419" sz="1400"/>
                        <a:t>Caso pendiente en trámite dentro del aplicativo APLICA</a:t>
                      </a:r>
                    </a:p>
                  </a:txBody>
                  <a:tcPr anchor="ctr">
                    <a:lnL>
                      <a:noFill/>
                    </a:lnL>
                    <a:lnR>
                      <a:noFill/>
                    </a:lnR>
                    <a:lnT>
                      <a:noFill/>
                    </a:lnT>
                    <a:lnB>
                      <a:noFill/>
                    </a:lnB>
                    <a:noFill/>
                  </a:tcPr>
                </a:tc>
                <a:extLst>
                  <a:ext uri="{0D108BD9-81ED-4DB2-BD59-A6C34878D82A}">
                    <a16:rowId xmlns:a16="http://schemas.microsoft.com/office/drawing/2014/main" val="3056889890"/>
                  </a:ext>
                </a:extLst>
              </a:tr>
              <a:tr h="225187">
                <a:tc>
                  <a:txBody>
                    <a:bodyPr/>
                    <a:lstStyle/>
                    <a:p>
                      <a:pPr>
                        <a:buNone/>
                      </a:pPr>
                      <a:r>
                        <a:rPr lang="es-419" sz="1400" b="1"/>
                        <a:t>TOTAL</a:t>
                      </a:r>
                      <a:endParaRPr lang="es-419" sz="1400"/>
                    </a:p>
                  </a:txBody>
                  <a:tcPr anchor="ctr">
                    <a:lnL>
                      <a:noFill/>
                    </a:lnL>
                    <a:lnR>
                      <a:noFill/>
                    </a:lnR>
                    <a:lnT>
                      <a:noFill/>
                    </a:lnT>
                    <a:lnB>
                      <a:noFill/>
                    </a:lnB>
                    <a:noFill/>
                  </a:tcPr>
                </a:tc>
                <a:tc>
                  <a:txBody>
                    <a:bodyPr/>
                    <a:lstStyle/>
                    <a:p>
                      <a:pPr>
                        <a:buNone/>
                      </a:pPr>
                      <a:r>
                        <a:rPr lang="es-419" sz="1400" b="1"/>
                        <a:t>54</a:t>
                      </a:r>
                      <a:endParaRPr lang="es-419" sz="1400"/>
                    </a:p>
                  </a:txBody>
                  <a:tcPr anchor="ctr">
                    <a:lnL>
                      <a:noFill/>
                    </a:lnL>
                    <a:lnR>
                      <a:noFill/>
                    </a:lnR>
                    <a:lnT>
                      <a:noFill/>
                    </a:lnT>
                    <a:lnB>
                      <a:noFill/>
                    </a:lnB>
                    <a:noFill/>
                  </a:tcPr>
                </a:tc>
                <a:tc>
                  <a:txBody>
                    <a:bodyPr/>
                    <a:lstStyle/>
                    <a:p>
                      <a:pPr>
                        <a:buNone/>
                      </a:pPr>
                      <a:r>
                        <a:rPr lang="es-419" sz="1400" b="1"/>
                        <a:t>100,0 %</a:t>
                      </a:r>
                      <a:endParaRPr lang="es-419" sz="1400"/>
                    </a:p>
                  </a:txBody>
                  <a:tcPr anchor="ctr">
                    <a:lnL>
                      <a:noFill/>
                    </a:lnL>
                    <a:lnR>
                      <a:noFill/>
                    </a:lnR>
                    <a:lnT>
                      <a:noFill/>
                    </a:lnT>
                    <a:lnB>
                      <a:noFill/>
                    </a:lnB>
                    <a:noFill/>
                  </a:tcPr>
                </a:tc>
                <a:tc>
                  <a:txBody>
                    <a:bodyPr/>
                    <a:lstStyle/>
                    <a:p>
                      <a:pPr>
                        <a:buNone/>
                      </a:pPr>
                      <a:endParaRPr lang="es-419" sz="1400" dirty="0"/>
                    </a:p>
                  </a:txBody>
                  <a:tcPr anchor="ctr">
                    <a:lnL>
                      <a:noFill/>
                    </a:lnL>
                    <a:lnR>
                      <a:noFill/>
                    </a:lnR>
                    <a:lnT>
                      <a:noFill/>
                    </a:lnT>
                    <a:lnB>
                      <a:noFill/>
                    </a:lnB>
                    <a:noFill/>
                  </a:tcPr>
                </a:tc>
                <a:extLst>
                  <a:ext uri="{0D108BD9-81ED-4DB2-BD59-A6C34878D82A}">
                    <a16:rowId xmlns:a16="http://schemas.microsoft.com/office/drawing/2014/main" val="821620950"/>
                  </a:ext>
                </a:extLst>
              </a:tr>
            </a:tbl>
          </a:graphicData>
        </a:graphic>
      </p:graphicFrame>
    </p:spTree>
    <p:extLst>
      <p:ext uri="{BB962C8B-B14F-4D97-AF65-F5344CB8AC3E}">
        <p14:creationId xmlns:p14="http://schemas.microsoft.com/office/powerpoint/2010/main" val="1095805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876ED8E-E1C8-C8A0-5281-6DD11685297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19F8D0A-DE66-9A5D-6334-5DA5F18BF3D8}"/>
              </a:ext>
            </a:extLst>
          </p:cNvPr>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22CC08A9-498A-E86E-FE6E-2E3079201767}"/>
              </a:ext>
            </a:extLst>
          </p:cNvPr>
          <p:cNvPicPr>
            <a:picLocks noChangeAspect="1"/>
          </p:cNvPicPr>
          <p:nvPr/>
        </p:nvPicPr>
        <p:blipFill>
          <a:blip r:embed="rId3"/>
          <a:stretch>
            <a:fillRect/>
          </a:stretch>
        </p:blipFill>
        <p:spPr>
          <a:xfrm>
            <a:off x="1524" y="91344"/>
            <a:ext cx="12190476" cy="6857143"/>
          </a:xfrm>
          <a:prstGeom prst="rect">
            <a:avLst/>
          </a:prstGeom>
        </p:spPr>
      </p:pic>
      <p:sp>
        <p:nvSpPr>
          <p:cNvPr id="5" name="Elipse 4">
            <a:extLst>
              <a:ext uri="{FF2B5EF4-FFF2-40B4-BE49-F238E27FC236}">
                <a16:creationId xmlns:a16="http://schemas.microsoft.com/office/drawing/2014/main" id="{5497A226-8021-4A58-8CB5-A904146B22E0}"/>
              </a:ext>
            </a:extLst>
          </p:cNvPr>
          <p:cNvSpPr/>
          <p:nvPr/>
        </p:nvSpPr>
        <p:spPr>
          <a:xfrm>
            <a:off x="495300" y="10001250"/>
            <a:ext cx="180975" cy="171450"/>
          </a:xfrm>
          <a:prstGeom prst="ellipse">
            <a:avLst/>
          </a:prstGeom>
          <a:ln>
            <a:solidFill>
              <a:schemeClr val="accent4"/>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7" name="Elipse 6">
            <a:extLst>
              <a:ext uri="{FF2B5EF4-FFF2-40B4-BE49-F238E27FC236}">
                <a16:creationId xmlns:a16="http://schemas.microsoft.com/office/drawing/2014/main" id="{59BDC6B8-FE9D-4AA8-B2F0-43FC378D0420}"/>
              </a:ext>
            </a:extLst>
          </p:cNvPr>
          <p:cNvSpPr/>
          <p:nvPr/>
        </p:nvSpPr>
        <p:spPr>
          <a:xfrm>
            <a:off x="514350" y="10353675"/>
            <a:ext cx="171450" cy="17145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9" name="Elipse 8">
            <a:extLst>
              <a:ext uri="{FF2B5EF4-FFF2-40B4-BE49-F238E27FC236}">
                <a16:creationId xmlns:a16="http://schemas.microsoft.com/office/drawing/2014/main" id="{5497A226-8021-4A58-8CB5-A904146B22E0}"/>
              </a:ext>
            </a:extLst>
          </p:cNvPr>
          <p:cNvSpPr/>
          <p:nvPr/>
        </p:nvSpPr>
        <p:spPr>
          <a:xfrm>
            <a:off x="1215909" y="4359806"/>
            <a:ext cx="180975" cy="171450"/>
          </a:xfrm>
          <a:prstGeom prst="ellipse">
            <a:avLst/>
          </a:prstGeom>
          <a:solidFill>
            <a:schemeClr val="accent6"/>
          </a:solidFill>
          <a:ln>
            <a:solidFill>
              <a:schemeClr val="accent6"/>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dirty="0"/>
          </a:p>
        </p:txBody>
      </p:sp>
      <p:sp>
        <p:nvSpPr>
          <p:cNvPr id="14" name="Elipse 13">
            <a:extLst>
              <a:ext uri="{FF2B5EF4-FFF2-40B4-BE49-F238E27FC236}">
                <a16:creationId xmlns:a16="http://schemas.microsoft.com/office/drawing/2014/main" id="{33ED658B-A034-DD07-768D-5BFD16A3F55E}"/>
              </a:ext>
            </a:extLst>
          </p:cNvPr>
          <p:cNvSpPr/>
          <p:nvPr/>
        </p:nvSpPr>
        <p:spPr>
          <a:xfrm>
            <a:off x="1215908" y="4771999"/>
            <a:ext cx="180975" cy="171450"/>
          </a:xfrm>
          <a:prstGeom prst="ellipse">
            <a:avLst/>
          </a:prstGeom>
          <a:ln>
            <a:solidFill>
              <a:schemeClr val="accent4"/>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a:p>
        </p:txBody>
      </p:sp>
      <p:sp>
        <p:nvSpPr>
          <p:cNvPr id="15" name="Elipse 14">
            <a:extLst>
              <a:ext uri="{FF2B5EF4-FFF2-40B4-BE49-F238E27FC236}">
                <a16:creationId xmlns:a16="http://schemas.microsoft.com/office/drawing/2014/main" id="{27C250FA-96DB-8B96-8FE5-6D9EEF476842}"/>
              </a:ext>
            </a:extLst>
          </p:cNvPr>
          <p:cNvSpPr/>
          <p:nvPr/>
        </p:nvSpPr>
        <p:spPr>
          <a:xfrm>
            <a:off x="1215908" y="5231356"/>
            <a:ext cx="180975" cy="171450"/>
          </a:xfrm>
          <a:prstGeom prst="ellipse">
            <a:avLst/>
          </a:prstGeom>
          <a:solidFill>
            <a:srgbClr val="FF0000"/>
          </a:solidFill>
          <a:ln>
            <a:solidFill>
              <a:srgbClr val="FF0000"/>
            </a:solidFill>
          </a:ln>
        </p:spPr>
        <p:style>
          <a:lnRef idx="3">
            <a:schemeClr val="lt1"/>
          </a:lnRef>
          <a:fillRef idx="1">
            <a:schemeClr val="accent4"/>
          </a:fillRef>
          <a:effectRef idx="1">
            <a:schemeClr val="accent4"/>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s-419" dirty="0"/>
          </a:p>
        </p:txBody>
      </p:sp>
      <p:sp>
        <p:nvSpPr>
          <p:cNvPr id="18" name="CuadroTexto 17">
            <a:extLst>
              <a:ext uri="{FF2B5EF4-FFF2-40B4-BE49-F238E27FC236}">
                <a16:creationId xmlns:a16="http://schemas.microsoft.com/office/drawing/2014/main" id="{C6E9F7F5-7CDE-A052-F0B4-C5EDD4155702}"/>
              </a:ext>
            </a:extLst>
          </p:cNvPr>
          <p:cNvSpPr txBox="1"/>
          <p:nvPr/>
        </p:nvSpPr>
        <p:spPr>
          <a:xfrm>
            <a:off x="585787" y="653817"/>
            <a:ext cx="6160654" cy="2953501"/>
          </a:xfrm>
          <a:prstGeom prst="rect">
            <a:avLst/>
          </a:prstGeom>
          <a:noFill/>
        </p:spPr>
        <p:txBody>
          <a:bodyPr wrap="square">
            <a:spAutoFit/>
          </a:bodyPr>
          <a:lstStyle/>
          <a:p>
            <a:pPr algn="just">
              <a:lnSpc>
                <a:spcPct val="107000"/>
              </a:lnSpc>
              <a:spcAft>
                <a:spcPts val="800"/>
              </a:spcAft>
              <a:buNone/>
            </a:pPr>
            <a:r>
              <a:rPr lang="es-CO" sz="1800" b="1" dirty="0">
                <a:effectLst/>
                <a:latin typeface="Arial" panose="020B0604020202020204" pitchFamily="34" charset="0"/>
                <a:ea typeface="Calibri" panose="020F0502020204030204" pitchFamily="34" charset="0"/>
                <a:cs typeface="Times New Roman" panose="02020603050405020304" pitchFamily="18" charset="0"/>
              </a:rPr>
              <a:t>VERIFICACION TRAMITE A PETICIONES </a:t>
            </a:r>
            <a:endParaRPr lang="es-419"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s-419" sz="2000" dirty="0"/>
              <a:t>Para el presente seguimiento, del total de 54 Peticiones, Quejas, Reclamos, Sugerencias y Derechos de Petición, se verificó el tiempo de respuesta (oportunidad). Como resultado, 43 peticiones fueron atendidas de manera oportuna, lo que corresponde al 79,63 % del total. Asimismo, se presenta el comportamiento del semáforo en relación con los tiempos de respuesta</a:t>
            </a:r>
            <a:r>
              <a:rPr lang="es-419" sz="1800" dirty="0"/>
              <a:t>.</a:t>
            </a:r>
          </a:p>
        </p:txBody>
      </p:sp>
      <p:pic>
        <p:nvPicPr>
          <p:cNvPr id="8" name="Imagen 7">
            <a:extLst>
              <a:ext uri="{FF2B5EF4-FFF2-40B4-BE49-F238E27FC236}">
                <a16:creationId xmlns:a16="http://schemas.microsoft.com/office/drawing/2014/main" id="{A5F0605A-FFE5-47E3-E966-230E8941BE6A}"/>
              </a:ext>
            </a:extLst>
          </p:cNvPr>
          <p:cNvPicPr>
            <a:picLocks noChangeAspect="1"/>
          </p:cNvPicPr>
          <p:nvPr/>
        </p:nvPicPr>
        <p:blipFill>
          <a:blip r:embed="rId4"/>
          <a:stretch>
            <a:fillRect/>
          </a:stretch>
        </p:blipFill>
        <p:spPr>
          <a:xfrm>
            <a:off x="6923696" y="1918589"/>
            <a:ext cx="5064954" cy="2953501"/>
          </a:xfrm>
          <a:prstGeom prst="rect">
            <a:avLst/>
          </a:prstGeom>
        </p:spPr>
      </p:pic>
      <p:graphicFrame>
        <p:nvGraphicFramePr>
          <p:cNvPr id="10" name="Tabla 9">
            <a:extLst>
              <a:ext uri="{FF2B5EF4-FFF2-40B4-BE49-F238E27FC236}">
                <a16:creationId xmlns:a16="http://schemas.microsoft.com/office/drawing/2014/main" id="{F5707F49-3917-0005-59DE-CC17C284F348}"/>
              </a:ext>
            </a:extLst>
          </p:cNvPr>
          <p:cNvGraphicFramePr>
            <a:graphicFrameLocks noGrp="1"/>
          </p:cNvGraphicFramePr>
          <p:nvPr>
            <p:extLst>
              <p:ext uri="{D42A27DB-BD31-4B8C-83A1-F6EECF244321}">
                <p14:modId xmlns:p14="http://schemas.microsoft.com/office/powerpoint/2010/main" val="2771441566"/>
              </p:ext>
            </p:extLst>
          </p:nvPr>
        </p:nvGraphicFramePr>
        <p:xfrm>
          <a:off x="674415" y="3698662"/>
          <a:ext cx="6160654" cy="2430281"/>
        </p:xfrm>
        <a:graphic>
          <a:graphicData uri="http://schemas.openxmlformats.org/drawingml/2006/table">
            <a:tbl>
              <a:tblPr>
                <a:tableStyleId>{3B4B98B0-60AC-42C2-AFA5-B58CD77FA1E5}</a:tableStyleId>
              </a:tblPr>
              <a:tblGrid>
                <a:gridCol w="1050383">
                  <a:extLst>
                    <a:ext uri="{9D8B030D-6E8A-4147-A177-3AD203B41FA5}">
                      <a16:colId xmlns:a16="http://schemas.microsoft.com/office/drawing/2014/main" val="1938885365"/>
                    </a:ext>
                  </a:extLst>
                </a:gridCol>
                <a:gridCol w="3298313">
                  <a:extLst>
                    <a:ext uri="{9D8B030D-6E8A-4147-A177-3AD203B41FA5}">
                      <a16:colId xmlns:a16="http://schemas.microsoft.com/office/drawing/2014/main" val="3368254942"/>
                    </a:ext>
                  </a:extLst>
                </a:gridCol>
                <a:gridCol w="1811958">
                  <a:extLst>
                    <a:ext uri="{9D8B030D-6E8A-4147-A177-3AD203B41FA5}">
                      <a16:colId xmlns:a16="http://schemas.microsoft.com/office/drawing/2014/main" val="305999740"/>
                    </a:ext>
                  </a:extLst>
                </a:gridCol>
              </a:tblGrid>
              <a:tr h="415224">
                <a:tc>
                  <a:txBody>
                    <a:bodyPr/>
                    <a:lstStyle/>
                    <a:p>
                      <a:pPr algn="ctr" rtl="0" fontAlgn="ctr">
                        <a:buNone/>
                      </a:pPr>
                      <a:r>
                        <a:rPr lang="es-419" sz="1000" u="none" strike="noStrike" dirty="0">
                          <a:effectLst/>
                        </a:rPr>
                        <a:t>SEMAFORO </a:t>
                      </a:r>
                      <a:endParaRPr lang="es-419" sz="1000" b="1" i="0" u="none" strike="noStrike" dirty="0">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000" u="none" strike="noStrike">
                          <a:effectLst/>
                        </a:rPr>
                        <a:t>TIEMPO DE VENCIOMIENTO DEL TERMINO DE RESPUESTA </a:t>
                      </a:r>
                      <a:endParaRPr lang="es-419" sz="1000" b="1"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000" u="none" strike="noStrike">
                          <a:effectLst/>
                        </a:rPr>
                        <a:t>N° DE RESPUESTAS </a:t>
                      </a:r>
                      <a:endParaRPr lang="es-419" sz="1000" b="1"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186917866"/>
                  </a:ext>
                </a:extLst>
              </a:tr>
              <a:tr h="415224">
                <a:tc>
                  <a:txBody>
                    <a:bodyPr/>
                    <a:lstStyle/>
                    <a:p>
                      <a:pPr algn="l" fontAlgn="t">
                        <a:buNone/>
                      </a:pPr>
                      <a:endParaRPr lang="es-419" sz="1800" b="0" i="0" u="none" strike="noStrike" dirty="0">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a:effectLst/>
                        </a:rPr>
                        <a:t>DE 15 A 12 DIAS DEL TERMINO PARA EL VENCIMIENTO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dirty="0">
                          <a:effectLst/>
                        </a:rPr>
                        <a:t>21</a:t>
                      </a:r>
                      <a:endParaRPr lang="es-419" sz="11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737975964"/>
                  </a:ext>
                </a:extLst>
              </a:tr>
              <a:tr h="415224">
                <a:tc>
                  <a:txBody>
                    <a:bodyPr/>
                    <a:lstStyle/>
                    <a:p>
                      <a:pPr algn="l" fontAlgn="t">
                        <a:buNone/>
                      </a:pPr>
                      <a:r>
                        <a:rPr lang="es-419" sz="1800" u="none" strike="noStrike">
                          <a:effectLst/>
                        </a:rPr>
                        <a:t> </a:t>
                      </a:r>
                      <a:endParaRPr lang="es-419" sz="1800" b="0" i="0" u="none" strike="noStrike">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dirty="0">
                          <a:effectLst/>
                        </a:rPr>
                        <a:t>DE 11 A 5 DIAS DEL TERMINO PARA EL VENCIMIENTO </a:t>
                      </a:r>
                      <a:endParaRPr lang="es-419" sz="1000" b="0" i="0" u="none" strike="noStrike" dirty="0">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17</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2427295125"/>
                  </a:ext>
                </a:extLst>
              </a:tr>
              <a:tr h="415224">
                <a:tc>
                  <a:txBody>
                    <a:bodyPr/>
                    <a:lstStyle/>
                    <a:p>
                      <a:pPr algn="l" fontAlgn="b">
                        <a:buNone/>
                      </a:pPr>
                      <a:r>
                        <a:rPr lang="es-419" sz="1800" u="none" strike="noStrike" dirty="0">
                          <a:effectLst/>
                        </a:rPr>
                        <a:t> </a:t>
                      </a:r>
                      <a:endParaRPr lang="es-419" sz="1800" b="0" i="0" u="none" strike="noStrike" dirty="0">
                        <a:solidFill>
                          <a:srgbClr val="000000"/>
                        </a:solidFill>
                        <a:effectLst/>
                        <a:latin typeface="Arial" panose="020B0604020202020204" pitchFamily="34" charset="0"/>
                      </a:endParaRPr>
                    </a:p>
                  </a:txBody>
                  <a:tcPr marL="0" marR="0" marT="0" marB="0" anchor="b"/>
                </a:tc>
                <a:tc>
                  <a:txBody>
                    <a:bodyPr/>
                    <a:lstStyle/>
                    <a:p>
                      <a:pPr algn="l" rtl="0" fontAlgn="ctr">
                        <a:buNone/>
                      </a:pPr>
                      <a:r>
                        <a:rPr lang="es-419" sz="1000" u="none" strike="noStrike">
                          <a:effectLst/>
                        </a:rPr>
                        <a:t>DE 4 A 0 DIAS DEL TERMINO PARA EL VENCIMIENTO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5</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600552644"/>
                  </a:ext>
                </a:extLst>
              </a:tr>
              <a:tr h="378586">
                <a:tc>
                  <a:txBody>
                    <a:bodyPr/>
                    <a:lstStyle/>
                    <a:p>
                      <a:pPr algn="l" fontAlgn="t">
                        <a:buNone/>
                      </a:pPr>
                      <a:r>
                        <a:rPr lang="es-419" sz="1800" u="none" strike="noStrike" dirty="0">
                          <a:effectLst/>
                        </a:rPr>
                        <a:t> </a:t>
                      </a:r>
                      <a:endParaRPr lang="es-419" sz="1800" b="0" i="0" u="none" strike="noStrike" dirty="0">
                        <a:solidFill>
                          <a:srgbClr val="000000"/>
                        </a:solidFill>
                        <a:effectLst/>
                        <a:latin typeface="Arial" panose="020B0604020202020204" pitchFamily="34" charset="0"/>
                      </a:endParaRPr>
                    </a:p>
                  </a:txBody>
                  <a:tcPr marL="0" marR="0" marT="0" marB="0"/>
                </a:tc>
                <a:tc>
                  <a:txBody>
                    <a:bodyPr/>
                    <a:lstStyle/>
                    <a:p>
                      <a:pPr algn="l" rtl="0" fontAlgn="ctr">
                        <a:buNone/>
                      </a:pPr>
                      <a:r>
                        <a:rPr lang="es-419" sz="1000" u="none" strike="noStrike">
                          <a:effectLst/>
                        </a:rPr>
                        <a:t>FUERA DE TERMINOS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a:effectLst/>
                        </a:rPr>
                        <a:t>11</a:t>
                      </a:r>
                      <a:endParaRPr lang="es-419" sz="1100" b="0" i="0" u="none" strike="noStrike">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3007101596"/>
                  </a:ext>
                </a:extLst>
              </a:tr>
              <a:tr h="390799">
                <a:tc>
                  <a:txBody>
                    <a:bodyPr/>
                    <a:lstStyle/>
                    <a:p>
                      <a:pPr algn="l" fontAlgn="b">
                        <a:buNone/>
                      </a:pPr>
                      <a:r>
                        <a:rPr lang="es-419" sz="1800" u="none" strike="noStrike">
                          <a:effectLst/>
                        </a:rPr>
                        <a:t> </a:t>
                      </a:r>
                      <a:endParaRPr lang="es-419" sz="18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buNone/>
                      </a:pPr>
                      <a:r>
                        <a:rPr lang="es-419" sz="1000" u="none" strike="noStrike">
                          <a:effectLst/>
                        </a:rPr>
                        <a:t>TOTAL </a:t>
                      </a:r>
                      <a:endParaRPr lang="es-419" sz="1000" b="0" i="0" u="none" strike="noStrike">
                        <a:solidFill>
                          <a:srgbClr val="000000"/>
                        </a:solidFill>
                        <a:effectLst/>
                        <a:latin typeface="Arial" panose="020B0604020202020204" pitchFamily="34" charset="0"/>
                      </a:endParaRPr>
                    </a:p>
                  </a:txBody>
                  <a:tcPr marL="0" marR="0" marT="0" marB="0" anchor="ctr"/>
                </a:tc>
                <a:tc>
                  <a:txBody>
                    <a:bodyPr/>
                    <a:lstStyle/>
                    <a:p>
                      <a:pPr algn="ctr" rtl="0" fontAlgn="ctr">
                        <a:buNone/>
                      </a:pPr>
                      <a:r>
                        <a:rPr lang="es-419" sz="1100" u="none" strike="noStrike" dirty="0">
                          <a:effectLst/>
                        </a:rPr>
                        <a:t>54</a:t>
                      </a:r>
                      <a:endParaRPr lang="es-419" sz="11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a16="http://schemas.microsoft.com/office/drawing/2014/main" val="17454386"/>
                  </a:ext>
                </a:extLst>
              </a:tr>
            </a:tbl>
          </a:graphicData>
        </a:graphic>
      </p:graphicFrame>
    </p:spTree>
    <p:extLst>
      <p:ext uri="{BB962C8B-B14F-4D97-AF65-F5344CB8AC3E}">
        <p14:creationId xmlns:p14="http://schemas.microsoft.com/office/powerpoint/2010/main" val="198476518"/>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3804</TotalTime>
  <Words>1237</Words>
  <Application>Microsoft Office PowerPoint</Application>
  <PresentationFormat>Panorámica</PresentationFormat>
  <Paragraphs>115</Paragraphs>
  <Slides>12</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Calibri</vt:lpstr>
      <vt:lpstr>Helvetica</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RIVERA BOLA�OS LADY BIVIANA</dc:creator>
  <cp:lastModifiedBy>CONTROL INTERNO</cp:lastModifiedBy>
  <cp:revision>94</cp:revision>
  <dcterms:created xsi:type="dcterms:W3CDTF">2024-01-10T12:50:19Z</dcterms:created>
  <dcterms:modified xsi:type="dcterms:W3CDTF">2026-07-28T20:21:37Z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0x010100D12EB0B617211642AD5CDA14139E3667</vt:lpwstr>
  </property>
</Properties>
</file>