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306" r:id="rId3"/>
    <p:sldId id="299" r:id="rId4"/>
    <p:sldId id="314" r:id="rId5"/>
    <p:sldId id="307" r:id="rId6"/>
    <p:sldId id="308" r:id="rId7"/>
    <p:sldId id="309" r:id="rId8"/>
    <p:sldId id="315" r:id="rId9"/>
    <p:sldId id="310" r:id="rId10"/>
    <p:sldId id="311" r:id="rId11"/>
    <p:sldId id="313" r:id="rId12"/>
    <p:sldId id="312"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ggzd7XCbtDqSNSn/DJegqM7vnAo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A ANDREA ACERO AMAYA" initials="JAAA" lastIdx="1" clrIdx="0">
    <p:extLst>
      <p:ext uri="{19B8F6BF-5375-455C-9EA6-DF929625EA0E}">
        <p15:presenceInfo xmlns:p15="http://schemas.microsoft.com/office/powerpoint/2012/main" userId="S-1-5-21-3689984210-2896862867-1809444648-14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1356" y="4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46" Type="http://schemas.openxmlformats.org/officeDocument/2006/relationships/tableStyles" Target="tableStyles.xml"/><Relationship Id="rId2" Type="http://schemas.openxmlformats.org/officeDocument/2006/relationships/slide" Target="slides/slide1.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45"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interno.CATEDRALDESAL\Downloads\INFORME%20EXCEL%20CONSOLIDADO%20TRIMESTRE%201%20DEL%202026%20PQRSD%20(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419"/>
              <a:t>TIPO DE PETICIÓN</a:t>
            </a:r>
            <a:r>
              <a:rPr lang="es-419" baseline="0"/>
              <a:t> </a:t>
            </a:r>
            <a:endParaRPr lang="es-419"/>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419"/>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1"/>
          <c:showSerName val="0"/>
          <c:showPercent val="1"/>
          <c:showBubbleSize val="0"/>
          <c:showLeaderLines val="0"/>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419"/>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Arial"/>
                <a:ea typeface="Arial"/>
                <a:cs typeface="Arial"/>
                <a:sym typeface="Arial"/>
              </a:rPr>
              <a:t>‹Nº›</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0854728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3014093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1F2C3F4-DF59-2263-B79B-E8204DC94AC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AFAA8F9-74A5-D725-2D02-0E37C958181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4A43570-3BC9-4234-FC84-02BFF2BA5A0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370414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982D4414-6718-29AA-649F-D11D8475145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65119D7-0ED5-1D4A-F127-DC82EE5A6CA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DAA8D784-5FBC-0B42-EF4B-235ED8128B7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2357451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F3A4780-01D1-6744-80FD-1BD1D0B0C49B}"/>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61670C9-C4AE-471B-7425-C205CEE3F02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4" name="Google Shape;94;p2:notes">
            <a:extLst>
              <a:ext uri="{FF2B5EF4-FFF2-40B4-BE49-F238E27FC236}">
                <a16:creationId xmlns:a16="http://schemas.microsoft.com/office/drawing/2014/main" id="{B2D8B4CB-3EB1-4626-BE7C-F02E579AE12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2727853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DEAC26FF-1B3C-57AC-8F32-2457BEE68B0B}"/>
            </a:ext>
          </a:extLst>
        </p:cNvPr>
        <p:cNvGrpSpPr/>
        <p:nvPr/>
      </p:nvGrpSpPr>
      <p:grpSpPr>
        <a:xfrm>
          <a:off x="0" y="0"/>
          <a:ext cx="0" cy="0"/>
          <a:chOff x="0" y="0"/>
          <a:chExt cx="0" cy="0"/>
        </a:xfrm>
      </p:grpSpPr>
      <p:sp>
        <p:nvSpPr>
          <p:cNvPr id="85" name="Google Shape;85;p1:notes">
            <a:extLst>
              <a:ext uri="{FF2B5EF4-FFF2-40B4-BE49-F238E27FC236}">
                <a16:creationId xmlns:a16="http://schemas.microsoft.com/office/drawing/2014/main" id="{DE2329E5-E132-F434-89BA-8DD2E99D7A9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a:extLst>
              <a:ext uri="{FF2B5EF4-FFF2-40B4-BE49-F238E27FC236}">
                <a16:creationId xmlns:a16="http://schemas.microsoft.com/office/drawing/2014/main" id="{46A05D89-124D-CE63-21EE-4C555739507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1883523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917442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72AE90E-BB1B-D874-4538-0E0AA01DA09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6D17652-C13F-A446-FB1B-A52A5DA98B6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A27ADEC-FC40-D3EB-20D1-00B11D1332B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4228598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7769FC1-B43F-DE3A-AF2E-D0A5E6A820D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819660E-A1A6-E731-9A2A-6D84FAFFB10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0678670-DC98-5391-DFD5-FD70B27EA6A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3438868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706DDD1-8B28-E7DB-D056-55B16F74177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F273123-9741-E259-1712-EAD97C10E6A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D710653-70AA-9942-43F0-4FF011FAE02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613059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46F60D1-8596-0FDB-2896-6952DB73F1D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8FE2DA9-2CD0-3C08-B64B-3E2F540544A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64F246C4-BD49-FFB0-252B-A2F2AE2D4A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4139494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462E4E3-A59D-977C-F9D0-1A66D2FCC41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B51050E-E520-417A-698C-1DE31489B25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4" name="Google Shape;94;p2:notes">
            <a:extLst>
              <a:ext uri="{FF2B5EF4-FFF2-40B4-BE49-F238E27FC236}">
                <a16:creationId xmlns:a16="http://schemas.microsoft.com/office/drawing/2014/main" id="{706B0194-4318-4649-203F-166D6545ED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1978076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09D03A6-DFEA-B0E7-C798-74F3270E419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1371346-7D8C-AAA2-AE9B-55328E88050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CF9B1B0-B5D1-C1AB-BD71-BFAAF9FEBAD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1095632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
          <p:cNvSpPr>
            <a:spLocks noGrp="1"/>
          </p:cNvSpPr>
          <p:nvPr>
            <p:ph type="pic" idx="2"/>
          </p:nvPr>
        </p:nvSpPr>
        <p:spPr>
          <a:xfrm>
            <a:off x="5183188" y="987425"/>
            <a:ext cx="6172200" cy="4873625"/>
          </a:xfrm>
          <a:prstGeom prst="rect">
            <a:avLst/>
          </a:prstGeom>
          <a:noFill/>
          <a:ln>
            <a:noFill/>
          </a:ln>
        </p:spPr>
        <p:txBody>
          <a:bodyPr/>
          <a:lstStyle/>
          <a:p>
            <a:endParaRPr lang="es-419"/>
          </a:p>
        </p:txBody>
      </p:sp>
      <p:sp>
        <p:nvSpPr>
          <p:cNvPr id="68" name="Google Shape;68;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7" r:id="rId6"/>
    <p:sldLayoutId id="2147483658" r:id="rId7"/>
    <p:sldLayoutId id="214748365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www.catedraldesal.gov.co/noticias/6-particip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9" name="Google Shape;89;p1"/>
          <p:cNvSpPr/>
          <p:nvPr/>
        </p:nvSpPr>
        <p:spPr>
          <a:xfrm>
            <a:off x="-68876" y="0"/>
            <a:ext cx="12189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0" name="Google Shape;90;p1"/>
          <p:cNvSpPr txBox="1"/>
          <p:nvPr/>
        </p:nvSpPr>
        <p:spPr>
          <a:xfrm>
            <a:off x="2312825" y="5108300"/>
            <a:ext cx="78936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i="0" u="none" strike="noStrike" cap="none" dirty="0">
                <a:solidFill>
                  <a:schemeClr val="lt1"/>
                </a:solidFill>
              </a:rPr>
              <a:t>Secretaría </a:t>
            </a:r>
            <a:r>
              <a:rPr lang="es-CO" sz="2800" b="1" dirty="0">
                <a:solidFill>
                  <a:schemeClr val="lt1"/>
                </a:solidFill>
              </a:rPr>
              <a:t>de Familia y Desarrollo Social</a:t>
            </a:r>
            <a:endParaRPr sz="2800" b="1" dirty="0"/>
          </a:p>
        </p:txBody>
      </p:sp>
      <p:sp>
        <p:nvSpPr>
          <p:cNvPr id="91" name="Google Shape;91;p1"/>
          <p:cNvSpPr txBox="1"/>
          <p:nvPr/>
        </p:nvSpPr>
        <p:spPr>
          <a:xfrm>
            <a:off x="3283770" y="5631500"/>
            <a:ext cx="6526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dirty="0">
                <a:solidFill>
                  <a:schemeClr val="lt1"/>
                </a:solidFill>
              </a:rPr>
              <a:t>Fanny Leticia Rincón Gómez   </a:t>
            </a:r>
            <a:r>
              <a:rPr lang="es-CO" sz="2800" b="1" dirty="0">
                <a:solidFill>
                  <a:schemeClr val="dk1"/>
                </a:solidFill>
              </a:rPr>
              <a:t>        </a:t>
            </a:r>
            <a:r>
              <a:rPr lang="es-CO" sz="1100" b="1" dirty="0">
                <a:solidFill>
                  <a:schemeClr val="dk1"/>
                </a:solidFill>
              </a:rPr>
              <a:t>                                          </a:t>
            </a:r>
            <a:endParaRPr sz="1100" b="1" dirty="0">
              <a:solidFill>
                <a:schemeClr val="dk1"/>
              </a:solidFill>
            </a:endParaRPr>
          </a:p>
          <a:p>
            <a:pPr marL="0" marR="0" lvl="0" indent="0" algn="ctr" rtl="0">
              <a:spcBef>
                <a:spcPts val="0"/>
              </a:spcBef>
              <a:spcAft>
                <a:spcPts val="0"/>
              </a:spcAft>
              <a:buNone/>
            </a:pPr>
            <a:endParaRPr sz="2000" b="1" dirty="0">
              <a:solidFill>
                <a:schemeClr val="lt1"/>
              </a:solidFill>
            </a:endParaRPr>
          </a:p>
        </p:txBody>
      </p:sp>
      <p:sp>
        <p:nvSpPr>
          <p:cNvPr id="4" name="CuadroTexto 3">
            <a:extLst>
              <a:ext uri="{FF2B5EF4-FFF2-40B4-BE49-F238E27FC236}">
                <a16:creationId xmlns:a16="http://schemas.microsoft.com/office/drawing/2014/main" id="{70FCD986-0503-FB7A-0F6D-4DA6EF79E401}"/>
              </a:ext>
            </a:extLst>
          </p:cNvPr>
          <p:cNvSpPr txBox="1"/>
          <p:nvPr/>
        </p:nvSpPr>
        <p:spPr>
          <a:xfrm>
            <a:off x="7765899" y="3938740"/>
            <a:ext cx="4426101" cy="954107"/>
          </a:xfrm>
          <a:prstGeom prst="rect">
            <a:avLst/>
          </a:prstGeom>
          <a:noFill/>
        </p:spPr>
        <p:txBody>
          <a:bodyPr wrap="square" rtlCol="0">
            <a:spAutoFit/>
          </a:bodyPr>
          <a:lstStyle/>
          <a:p>
            <a:r>
              <a:rPr lang="es-ES" sz="2800" dirty="0">
                <a:solidFill>
                  <a:schemeClr val="bg1"/>
                </a:solidFill>
              </a:rPr>
              <a:t>INFORME SEMESTRAL DE PQRSD</a:t>
            </a:r>
            <a:endParaRPr lang="es-419" sz="2800" dirty="0">
              <a:solidFill>
                <a:schemeClr val="bg1"/>
              </a:solidFill>
            </a:endParaRPr>
          </a:p>
        </p:txBody>
      </p:sp>
      <p:pic>
        <p:nvPicPr>
          <p:cNvPr id="6" name="Imagen 5">
            <a:extLst>
              <a:ext uri="{FF2B5EF4-FFF2-40B4-BE49-F238E27FC236}">
                <a16:creationId xmlns:a16="http://schemas.microsoft.com/office/drawing/2014/main" id="{DF9720D5-0D20-0FAB-FD8E-9F4A76A72511}"/>
              </a:ext>
            </a:extLst>
          </p:cNvPr>
          <p:cNvPicPr>
            <a:picLocks noChangeAspect="1"/>
          </p:cNvPicPr>
          <p:nvPr/>
        </p:nvPicPr>
        <p:blipFill>
          <a:blip r:embed="rId3"/>
          <a:stretch>
            <a:fillRect/>
          </a:stretch>
        </p:blipFill>
        <p:spPr>
          <a:xfrm>
            <a:off x="-68876" y="13062"/>
            <a:ext cx="12260876" cy="6896743"/>
          </a:xfrm>
          <a:prstGeom prst="rect">
            <a:avLst/>
          </a:prstGeom>
        </p:spPr>
      </p:pic>
      <p:sp>
        <p:nvSpPr>
          <p:cNvPr id="7" name="CuadroTexto 6">
            <a:extLst>
              <a:ext uri="{FF2B5EF4-FFF2-40B4-BE49-F238E27FC236}">
                <a16:creationId xmlns:a16="http://schemas.microsoft.com/office/drawing/2014/main" id="{066A8C11-0AA8-612D-8B52-780FD0BB145D}"/>
              </a:ext>
            </a:extLst>
          </p:cNvPr>
          <p:cNvSpPr txBox="1"/>
          <p:nvPr/>
        </p:nvSpPr>
        <p:spPr>
          <a:xfrm>
            <a:off x="6747029" y="3303181"/>
            <a:ext cx="5205486" cy="2246769"/>
          </a:xfrm>
          <a:prstGeom prst="rect">
            <a:avLst/>
          </a:prstGeom>
          <a:noFill/>
        </p:spPr>
        <p:txBody>
          <a:bodyPr wrap="square" rtlCol="0">
            <a:spAutoFit/>
          </a:bodyPr>
          <a:lstStyle/>
          <a:p>
            <a:r>
              <a:rPr lang="es-ES" sz="3200" dirty="0">
                <a:solidFill>
                  <a:schemeClr val="bg1"/>
                </a:solidFill>
              </a:rPr>
              <a:t>INFORME SEMESTRAL DE PQRSD </a:t>
            </a:r>
          </a:p>
          <a:p>
            <a:endParaRPr lang="es-ES" sz="2800" dirty="0">
              <a:solidFill>
                <a:schemeClr val="bg1"/>
              </a:solidFill>
            </a:endParaRPr>
          </a:p>
          <a:p>
            <a:r>
              <a:rPr lang="es-ES" sz="2400" dirty="0">
                <a:solidFill>
                  <a:schemeClr val="bg1"/>
                </a:solidFill>
              </a:rPr>
              <a:t>Periodo de abril a junio de  2026</a:t>
            </a:r>
          </a:p>
          <a:p>
            <a:r>
              <a:rPr lang="es-ES" sz="2400" dirty="0">
                <a:solidFill>
                  <a:schemeClr val="bg1"/>
                </a:solidFill>
              </a:rPr>
              <a:t>Control Interno  </a:t>
            </a:r>
            <a:endParaRPr lang="es-419" sz="2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C6C46686-73B4-5D40-137B-9717F5CB80B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934399-864B-177B-5DE8-EC4AF881BB48}"/>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F7983A7F-05E2-90D4-CA49-B8C72039648E}"/>
              </a:ext>
            </a:extLst>
          </p:cNvPr>
          <p:cNvPicPr>
            <a:picLocks noChangeAspect="1"/>
          </p:cNvPicPr>
          <p:nvPr/>
        </p:nvPicPr>
        <p:blipFill>
          <a:blip r:embed="rId3"/>
          <a:stretch>
            <a:fillRect/>
          </a:stretch>
        </p:blipFill>
        <p:spPr>
          <a:xfrm>
            <a:off x="0" y="857"/>
            <a:ext cx="12190476" cy="6857143"/>
          </a:xfrm>
          <a:prstGeom prst="rect">
            <a:avLst/>
          </a:prstGeom>
        </p:spPr>
      </p:pic>
      <p:sp>
        <p:nvSpPr>
          <p:cNvPr id="7" name="CuadroTexto 6">
            <a:extLst>
              <a:ext uri="{FF2B5EF4-FFF2-40B4-BE49-F238E27FC236}">
                <a16:creationId xmlns:a16="http://schemas.microsoft.com/office/drawing/2014/main" id="{F33A5A7D-07FF-19F9-F6AC-0F2B095A99E2}"/>
              </a:ext>
            </a:extLst>
          </p:cNvPr>
          <p:cNvSpPr txBox="1"/>
          <p:nvPr/>
        </p:nvSpPr>
        <p:spPr>
          <a:xfrm>
            <a:off x="2909344" y="168062"/>
            <a:ext cx="5572797" cy="369332"/>
          </a:xfrm>
          <a:prstGeom prst="rect">
            <a:avLst/>
          </a:prstGeom>
          <a:noFill/>
        </p:spPr>
        <p:txBody>
          <a:bodyPr wrap="square" rtlCol="0">
            <a:spAutoFit/>
          </a:bodyPr>
          <a:lstStyle/>
          <a:p>
            <a:r>
              <a:rPr lang="es-ES" sz="1800" b="1" dirty="0"/>
              <a:t>LAS CAUSAES CON MAYOR PARTICIPACIÓN</a:t>
            </a:r>
            <a:endParaRPr lang="es-419" sz="1800" b="1" dirty="0"/>
          </a:p>
        </p:txBody>
      </p:sp>
      <p:sp>
        <p:nvSpPr>
          <p:cNvPr id="15" name="CuadroTexto 14">
            <a:extLst>
              <a:ext uri="{FF2B5EF4-FFF2-40B4-BE49-F238E27FC236}">
                <a16:creationId xmlns:a16="http://schemas.microsoft.com/office/drawing/2014/main" id="{8D4DCAFC-F416-5D19-B26F-621F94FDF010}"/>
              </a:ext>
            </a:extLst>
          </p:cNvPr>
          <p:cNvSpPr txBox="1"/>
          <p:nvPr/>
        </p:nvSpPr>
        <p:spPr>
          <a:xfrm>
            <a:off x="586643" y="4582384"/>
            <a:ext cx="11017189" cy="1323439"/>
          </a:xfrm>
          <a:prstGeom prst="rect">
            <a:avLst/>
          </a:prstGeom>
          <a:noFill/>
        </p:spPr>
        <p:txBody>
          <a:bodyPr wrap="square" rtlCol="0">
            <a:spAutoFit/>
          </a:bodyPr>
          <a:lstStyle/>
          <a:p>
            <a:pPr algn="just"/>
            <a:r>
              <a:rPr lang="es-419" sz="2000" dirty="0"/>
              <a:t>Se evidencia que la mayor causal de las PQRSD por categoría corresponde a </a:t>
            </a:r>
            <a:r>
              <a:rPr lang="es-419" sz="2000" b="1" dirty="0"/>
              <a:t>Otros</a:t>
            </a:r>
            <a:r>
              <a:rPr lang="es-419" sz="2000" dirty="0"/>
              <a:t> no clasificados, con una participación del </a:t>
            </a:r>
            <a:r>
              <a:rPr lang="es-419" sz="2000" b="1" dirty="0"/>
              <a:t>33 %</a:t>
            </a:r>
            <a:r>
              <a:rPr lang="es-419" sz="2000" dirty="0"/>
              <a:t> del total de las PQRSD registradas, seguida de </a:t>
            </a:r>
            <a:r>
              <a:rPr lang="es-419" sz="2000" b="1" dirty="0"/>
              <a:t>Devolución de Dinero</a:t>
            </a:r>
            <a:r>
              <a:rPr lang="es-419" sz="2000" dirty="0"/>
              <a:t>, con un </a:t>
            </a:r>
            <a:r>
              <a:rPr lang="es-419" sz="2000" b="1" dirty="0"/>
              <a:t>17 %</a:t>
            </a:r>
            <a:r>
              <a:rPr lang="es-419" sz="2000" dirty="0"/>
              <a:t>. Por su parte, las categorías de </a:t>
            </a:r>
            <a:r>
              <a:rPr lang="es-419" sz="2000" b="1" dirty="0"/>
              <a:t>Guías de Turismo</a:t>
            </a:r>
            <a:r>
              <a:rPr lang="es-419" sz="2000" dirty="0"/>
              <a:t> y </a:t>
            </a:r>
            <a:r>
              <a:rPr lang="es-419" sz="2000" b="1" dirty="0"/>
              <a:t>Baños</a:t>
            </a:r>
            <a:r>
              <a:rPr lang="es-419" sz="2000" dirty="0"/>
              <a:t>, de acuerdo con la caracterización, representan cada una el </a:t>
            </a:r>
            <a:r>
              <a:rPr lang="es-419" sz="2000" b="1" dirty="0"/>
              <a:t>11 %</a:t>
            </a:r>
            <a:r>
              <a:rPr lang="es-419" sz="2000" dirty="0"/>
              <a:t> del total.</a:t>
            </a:r>
            <a:endParaRPr lang="es-419" sz="2000" dirty="0">
              <a:latin typeface="Arial" panose="020B0604020202020204" pitchFamily="34" charset="0"/>
              <a:cs typeface="Arial" panose="020B0604020202020204" pitchFamily="34" charset="0"/>
            </a:endParaRPr>
          </a:p>
        </p:txBody>
      </p:sp>
      <p:pic>
        <p:nvPicPr>
          <p:cNvPr id="17" name="Imagen 16">
            <a:extLst>
              <a:ext uri="{FF2B5EF4-FFF2-40B4-BE49-F238E27FC236}">
                <a16:creationId xmlns:a16="http://schemas.microsoft.com/office/drawing/2014/main" id="{107B0087-8488-3678-2EF7-9519127E9F4D}"/>
              </a:ext>
            </a:extLst>
          </p:cNvPr>
          <p:cNvPicPr>
            <a:picLocks noChangeAspect="1"/>
          </p:cNvPicPr>
          <p:nvPr/>
        </p:nvPicPr>
        <p:blipFill>
          <a:blip r:embed="rId4"/>
          <a:stretch>
            <a:fillRect/>
          </a:stretch>
        </p:blipFill>
        <p:spPr>
          <a:xfrm>
            <a:off x="1743788" y="592002"/>
            <a:ext cx="7903907" cy="3989953"/>
          </a:xfrm>
          <a:prstGeom prst="rect">
            <a:avLst/>
          </a:prstGeom>
        </p:spPr>
      </p:pic>
    </p:spTree>
    <p:extLst>
      <p:ext uri="{BB962C8B-B14F-4D97-AF65-F5344CB8AC3E}">
        <p14:creationId xmlns:p14="http://schemas.microsoft.com/office/powerpoint/2010/main" val="27072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F344EF8-649E-7854-D9BB-AD5553DB1804}"/>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86A4BA8F-0189-6D17-306E-7E80F40F98DE}"/>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2989B929-1910-A858-815E-A7C5720421C6}"/>
              </a:ext>
            </a:extLst>
          </p:cNvPr>
          <p:cNvPicPr>
            <a:picLocks noChangeAspect="1"/>
          </p:cNvPicPr>
          <p:nvPr/>
        </p:nvPicPr>
        <p:blipFill>
          <a:blip r:embed="rId3"/>
          <a:stretch>
            <a:fillRect/>
          </a:stretch>
        </p:blipFill>
        <p:spPr>
          <a:xfrm>
            <a:off x="0" y="857"/>
            <a:ext cx="12190476" cy="6857143"/>
          </a:xfrm>
          <a:prstGeom prst="rect">
            <a:avLst/>
          </a:prstGeom>
        </p:spPr>
      </p:pic>
      <p:sp>
        <p:nvSpPr>
          <p:cNvPr id="7" name="CuadroTexto 6">
            <a:extLst>
              <a:ext uri="{FF2B5EF4-FFF2-40B4-BE49-F238E27FC236}">
                <a16:creationId xmlns:a16="http://schemas.microsoft.com/office/drawing/2014/main" id="{E4A0CF21-4302-7827-BF9A-3ABC2AFE1BCD}"/>
              </a:ext>
            </a:extLst>
          </p:cNvPr>
          <p:cNvSpPr txBox="1"/>
          <p:nvPr/>
        </p:nvSpPr>
        <p:spPr>
          <a:xfrm>
            <a:off x="3309601" y="371846"/>
            <a:ext cx="5572797" cy="400110"/>
          </a:xfrm>
          <a:prstGeom prst="rect">
            <a:avLst/>
          </a:prstGeom>
          <a:noFill/>
        </p:spPr>
        <p:txBody>
          <a:bodyPr wrap="square" rtlCol="0">
            <a:spAutoFit/>
          </a:bodyPr>
          <a:lstStyle/>
          <a:p>
            <a:pPr algn="ctr"/>
            <a:r>
              <a:rPr lang="es-ES" sz="2000" b="1" dirty="0"/>
              <a:t>CONCLUSIONES</a:t>
            </a:r>
            <a:endParaRPr lang="es-419" sz="2000" b="1" dirty="0"/>
          </a:p>
        </p:txBody>
      </p:sp>
      <p:sp>
        <p:nvSpPr>
          <p:cNvPr id="4" name="CuadroTexto 3">
            <a:extLst>
              <a:ext uri="{FF2B5EF4-FFF2-40B4-BE49-F238E27FC236}">
                <a16:creationId xmlns:a16="http://schemas.microsoft.com/office/drawing/2014/main" id="{0D9282D7-B5AB-5FC2-8802-E2B343F66DA9}"/>
              </a:ext>
            </a:extLst>
          </p:cNvPr>
          <p:cNvSpPr txBox="1"/>
          <p:nvPr/>
        </p:nvSpPr>
        <p:spPr>
          <a:xfrm>
            <a:off x="745725" y="920621"/>
            <a:ext cx="11034943" cy="4770537"/>
          </a:xfrm>
          <a:prstGeom prst="rect">
            <a:avLst/>
          </a:prstGeom>
          <a:noFill/>
        </p:spPr>
        <p:txBody>
          <a:bodyPr wrap="square">
            <a:spAutoFit/>
          </a:bodyPr>
          <a:lstStyle/>
          <a:p>
            <a:r>
              <a:rPr lang="es-419" sz="1600" dirty="0"/>
              <a:t>1. Durante el período comprendido entre abril y junio de 2026, Catedral de Sal S.A. SEM evidenció un manejo adecuado del sistema de Peticiones, Quejas, Reclamos, Sugerencias y Derechos de Petición (PQRSD), dando cumplimiento a la normatividad vigente y a los lineamientos internos establecidos.</a:t>
            </a:r>
          </a:p>
          <a:p>
            <a:r>
              <a:rPr lang="es-419" sz="1600" dirty="0"/>
              <a:t>2. El análisis de la información registrada en el aplicativo APLICA permite identificar una disminución del 26 % en el volumen total de PQRSD frente al mismo período del año anterior, lo cual refleja una mayor estabilidad en la prestación de los servicios y una oportuna apropiación de los canales de atención por parte de los visitantes.</a:t>
            </a:r>
          </a:p>
          <a:p>
            <a:r>
              <a:rPr lang="es-419" sz="1600" dirty="0"/>
              <a:t>3. Se destaca un alto nivel de oportunidad en la atención de las solicitudes, alcanzando un </a:t>
            </a:r>
            <a:r>
              <a:rPr lang="es-419" sz="1600" b="1" dirty="0"/>
              <a:t>87,18 %</a:t>
            </a:r>
            <a:r>
              <a:rPr lang="es-419" sz="1600" dirty="0"/>
              <a:t> de las PQRSD respondidas dentro de los tiempos establecidos por la Ley (34 casos), lo que representa un incremento significativo en el desempeño favorable de las dependencias responsables respecto al trimestre anterior (79,63 %).</a:t>
            </a:r>
          </a:p>
          <a:p>
            <a:r>
              <a:rPr lang="es-419" sz="1600" dirty="0"/>
              <a:t>4. Las categorías con mayor incidencia corresponden a </a:t>
            </a:r>
            <a:r>
              <a:rPr lang="es-419" sz="1600" b="1" dirty="0"/>
              <a:t>Otros</a:t>
            </a:r>
            <a:r>
              <a:rPr lang="es-419" sz="1600" dirty="0"/>
              <a:t> no clasificados (</a:t>
            </a:r>
            <a:r>
              <a:rPr lang="es-419" sz="1600" b="1" dirty="0"/>
              <a:t>33 %</a:t>
            </a:r>
            <a:r>
              <a:rPr lang="es-419" sz="1600" dirty="0"/>
              <a:t>) y </a:t>
            </a:r>
            <a:r>
              <a:rPr lang="es-419" sz="1600" b="1" dirty="0"/>
              <a:t>Devolución de Dinero</a:t>
            </a:r>
            <a:r>
              <a:rPr lang="es-419" sz="1600" dirty="0"/>
              <a:t> (</a:t>
            </a:r>
            <a:r>
              <a:rPr lang="es-419" sz="1600" b="1" dirty="0"/>
              <a:t>17 %</a:t>
            </a:r>
            <a:r>
              <a:rPr lang="es-419" sz="1600" dirty="0"/>
              <a:t>), seguidas por </a:t>
            </a:r>
            <a:r>
              <a:rPr lang="es-419" sz="1600" b="1" dirty="0"/>
              <a:t>Guías de Turismo</a:t>
            </a:r>
            <a:r>
              <a:rPr lang="es-419" sz="1600" dirty="0"/>
              <a:t> y </a:t>
            </a:r>
            <a:r>
              <a:rPr lang="es-419" sz="1600" b="1" dirty="0"/>
              <a:t>Baños</a:t>
            </a:r>
            <a:r>
              <a:rPr lang="es-419" sz="1600" dirty="0"/>
              <a:t> (</a:t>
            </a:r>
            <a:r>
              <a:rPr lang="es-419" sz="1600" b="1" dirty="0"/>
              <a:t>11 %</a:t>
            </a:r>
            <a:r>
              <a:rPr lang="es-419" sz="1600" dirty="0"/>
              <a:t> cada una), lo cual permite focalizar acciones de mejora orientadas a optimizar los procesos de reintegro y los servicios operativos directos al visitante.</a:t>
            </a:r>
          </a:p>
          <a:p>
            <a:r>
              <a:rPr lang="es-419" sz="1600" dirty="0"/>
              <a:t>5. A pesar del adecuado comportamiento general, se identifican 5 casos extemporáneos (</a:t>
            </a:r>
            <a:r>
              <a:rPr lang="es-419" sz="1600" b="1" dirty="0"/>
              <a:t>12,82 %</a:t>
            </a:r>
            <a:r>
              <a:rPr lang="es-419" sz="1600" dirty="0"/>
              <a:t>) concentrados en Quejas y Reclamos, motivados principalmente por las indagaciones exhaustivas y procedimientos internos requeridos para evaluar la trazabilidad del servicio, lo que hace necesario fortalecer la articulación interdependencias para optimizar dichos plazos.</a:t>
            </a:r>
          </a:p>
          <a:p>
            <a:r>
              <a:rPr lang="es-419" sz="1600" dirty="0"/>
              <a:t>6. Finalmente, el bajo porcentaje de PQRSD en relación con el total de visitantes (</a:t>
            </a:r>
            <a:r>
              <a:rPr lang="es-419" sz="1600" b="1" dirty="0"/>
              <a:t>0,025 %</a:t>
            </a:r>
            <a:r>
              <a:rPr lang="es-419" sz="1600" dirty="0"/>
              <a:t>, resultante de 39 solicitudes sobre 157.744 visitantes) evidencia un alto nivel general de satisfacción de los usuarios, así como la efectividad de la gestión preventiva implementada por la Entidad.</a:t>
            </a:r>
          </a:p>
        </p:txBody>
      </p:sp>
    </p:spTree>
    <p:extLst>
      <p:ext uri="{BB962C8B-B14F-4D97-AF65-F5344CB8AC3E}">
        <p14:creationId xmlns:p14="http://schemas.microsoft.com/office/powerpoint/2010/main" val="1535262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B8CC571-4563-5225-F27D-7C4041B0EA11}"/>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EBFBC30-CED7-47E2-E122-A3CB2D720A63}"/>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Imagen 4">
            <a:extLst>
              <a:ext uri="{FF2B5EF4-FFF2-40B4-BE49-F238E27FC236}">
                <a16:creationId xmlns:a16="http://schemas.microsoft.com/office/drawing/2014/main" id="{675F04D3-D4C2-B393-5EA8-1F50C77584F4}"/>
              </a:ext>
            </a:extLst>
          </p:cNvPr>
          <p:cNvPicPr>
            <a:picLocks noChangeAspect="1"/>
          </p:cNvPicPr>
          <p:nvPr/>
        </p:nvPicPr>
        <p:blipFill>
          <a:blip r:embed="rId3"/>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505C4004-F847-E528-725A-AFE368794CEC}"/>
              </a:ext>
            </a:extLst>
          </p:cNvPr>
          <p:cNvSpPr txBox="1"/>
          <p:nvPr/>
        </p:nvSpPr>
        <p:spPr>
          <a:xfrm>
            <a:off x="8309498" y="5007006"/>
            <a:ext cx="3608699" cy="646331"/>
          </a:xfrm>
          <a:prstGeom prst="rect">
            <a:avLst/>
          </a:prstGeom>
          <a:noFill/>
        </p:spPr>
        <p:txBody>
          <a:bodyPr wrap="square" rtlCol="0">
            <a:spAutoFit/>
          </a:bodyPr>
          <a:lstStyle/>
          <a:p>
            <a:r>
              <a:rPr lang="es-ES" sz="1800" b="1" dirty="0">
                <a:solidFill>
                  <a:schemeClr val="bg1"/>
                </a:solidFill>
              </a:rPr>
              <a:t>Elaboro: </a:t>
            </a:r>
            <a:r>
              <a:rPr lang="es-ES" sz="1800" dirty="0">
                <a:solidFill>
                  <a:schemeClr val="bg1"/>
                </a:solidFill>
              </a:rPr>
              <a:t>Fanny Yolima Méndez </a:t>
            </a:r>
          </a:p>
          <a:p>
            <a:r>
              <a:rPr lang="es-ES" sz="1800" dirty="0">
                <a:solidFill>
                  <a:schemeClr val="bg1"/>
                </a:solidFill>
              </a:rPr>
              <a:t>Asesor de control interno </a:t>
            </a:r>
            <a:endParaRPr lang="es-419" sz="1800" dirty="0">
              <a:solidFill>
                <a:schemeClr val="bg1"/>
              </a:solidFill>
            </a:endParaRPr>
          </a:p>
        </p:txBody>
      </p:sp>
    </p:spTree>
    <p:extLst>
      <p:ext uri="{BB962C8B-B14F-4D97-AF65-F5344CB8AC3E}">
        <p14:creationId xmlns:p14="http://schemas.microsoft.com/office/powerpoint/2010/main" val="3809323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a:extLst>
            <a:ext uri="{FF2B5EF4-FFF2-40B4-BE49-F238E27FC236}">
              <a16:creationId xmlns:a16="http://schemas.microsoft.com/office/drawing/2014/main" id="{D4B5D780-189A-4FD6-07CA-F42DFC929CCF}"/>
            </a:ext>
          </a:extLst>
        </p:cNvPr>
        <p:cNvGrpSpPr/>
        <p:nvPr/>
      </p:nvGrpSpPr>
      <p:grpSpPr>
        <a:xfrm>
          <a:off x="0" y="0"/>
          <a:ext cx="0" cy="0"/>
          <a:chOff x="0" y="0"/>
          <a:chExt cx="0" cy="0"/>
        </a:xfrm>
      </p:grpSpPr>
      <p:sp>
        <p:nvSpPr>
          <p:cNvPr id="89" name="Google Shape;89;p1">
            <a:extLst>
              <a:ext uri="{FF2B5EF4-FFF2-40B4-BE49-F238E27FC236}">
                <a16:creationId xmlns:a16="http://schemas.microsoft.com/office/drawing/2014/main" id="{24C3E28D-51DE-80BF-02EB-CAB2617FC9E5}"/>
              </a:ext>
            </a:extLst>
          </p:cNvPr>
          <p:cNvSpPr/>
          <p:nvPr/>
        </p:nvSpPr>
        <p:spPr>
          <a:xfrm>
            <a:off x="-68876" y="0"/>
            <a:ext cx="12189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0" name="Google Shape;90;p1">
            <a:extLst>
              <a:ext uri="{FF2B5EF4-FFF2-40B4-BE49-F238E27FC236}">
                <a16:creationId xmlns:a16="http://schemas.microsoft.com/office/drawing/2014/main" id="{97F71A71-7B7E-1730-95AE-1624F7623D9F}"/>
              </a:ext>
            </a:extLst>
          </p:cNvPr>
          <p:cNvSpPr txBox="1"/>
          <p:nvPr/>
        </p:nvSpPr>
        <p:spPr>
          <a:xfrm>
            <a:off x="2312825" y="5108300"/>
            <a:ext cx="78936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i="0" u="none" strike="noStrike" cap="none" dirty="0">
                <a:solidFill>
                  <a:schemeClr val="lt1"/>
                </a:solidFill>
              </a:rPr>
              <a:t>Secretaría </a:t>
            </a:r>
            <a:r>
              <a:rPr lang="es-CO" sz="2800" b="1" dirty="0">
                <a:solidFill>
                  <a:schemeClr val="lt1"/>
                </a:solidFill>
              </a:rPr>
              <a:t>de Familia y Desarrollo Social</a:t>
            </a:r>
            <a:endParaRPr sz="2800" b="1" dirty="0"/>
          </a:p>
        </p:txBody>
      </p:sp>
      <p:sp>
        <p:nvSpPr>
          <p:cNvPr id="91" name="Google Shape;91;p1">
            <a:extLst>
              <a:ext uri="{FF2B5EF4-FFF2-40B4-BE49-F238E27FC236}">
                <a16:creationId xmlns:a16="http://schemas.microsoft.com/office/drawing/2014/main" id="{D239ED3B-1E0F-76F6-1B33-D442F6FC45A7}"/>
              </a:ext>
            </a:extLst>
          </p:cNvPr>
          <p:cNvSpPr txBox="1"/>
          <p:nvPr/>
        </p:nvSpPr>
        <p:spPr>
          <a:xfrm>
            <a:off x="3283770" y="5631500"/>
            <a:ext cx="6526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dirty="0">
                <a:solidFill>
                  <a:schemeClr val="lt1"/>
                </a:solidFill>
              </a:rPr>
              <a:t>Fanny Leticia Rincón Gómez   </a:t>
            </a:r>
            <a:r>
              <a:rPr lang="es-CO" sz="2800" b="1" dirty="0">
                <a:solidFill>
                  <a:schemeClr val="dk1"/>
                </a:solidFill>
              </a:rPr>
              <a:t>        </a:t>
            </a:r>
            <a:r>
              <a:rPr lang="es-CO" sz="1100" b="1" dirty="0">
                <a:solidFill>
                  <a:schemeClr val="dk1"/>
                </a:solidFill>
              </a:rPr>
              <a:t>                                          </a:t>
            </a:r>
            <a:endParaRPr sz="1100" b="1" dirty="0">
              <a:solidFill>
                <a:schemeClr val="dk1"/>
              </a:solidFill>
            </a:endParaRPr>
          </a:p>
          <a:p>
            <a:pPr marL="0" marR="0" lvl="0" indent="0" algn="ctr" rtl="0">
              <a:spcBef>
                <a:spcPts val="0"/>
              </a:spcBef>
              <a:spcAft>
                <a:spcPts val="0"/>
              </a:spcAft>
              <a:buNone/>
            </a:pPr>
            <a:endParaRPr sz="2000" b="1" dirty="0">
              <a:solidFill>
                <a:schemeClr val="lt1"/>
              </a:solidFill>
            </a:endParaRPr>
          </a:p>
        </p:txBody>
      </p:sp>
      <p:sp>
        <p:nvSpPr>
          <p:cNvPr id="4" name="CuadroTexto 3">
            <a:extLst>
              <a:ext uri="{FF2B5EF4-FFF2-40B4-BE49-F238E27FC236}">
                <a16:creationId xmlns:a16="http://schemas.microsoft.com/office/drawing/2014/main" id="{366F756D-48E6-04DC-C023-B372E1D38EB9}"/>
              </a:ext>
            </a:extLst>
          </p:cNvPr>
          <p:cNvSpPr txBox="1"/>
          <p:nvPr/>
        </p:nvSpPr>
        <p:spPr>
          <a:xfrm>
            <a:off x="7765899" y="3938740"/>
            <a:ext cx="4426101" cy="954107"/>
          </a:xfrm>
          <a:prstGeom prst="rect">
            <a:avLst/>
          </a:prstGeom>
          <a:noFill/>
        </p:spPr>
        <p:txBody>
          <a:bodyPr wrap="square" rtlCol="0">
            <a:spAutoFit/>
          </a:bodyPr>
          <a:lstStyle/>
          <a:p>
            <a:r>
              <a:rPr lang="es-ES" sz="2800" dirty="0">
                <a:solidFill>
                  <a:schemeClr val="bg1"/>
                </a:solidFill>
              </a:rPr>
              <a:t>INFORME SEMESTRAL DE PQRSD</a:t>
            </a:r>
            <a:endParaRPr lang="es-419" sz="2800" dirty="0">
              <a:solidFill>
                <a:schemeClr val="bg1"/>
              </a:solidFill>
            </a:endParaRPr>
          </a:p>
        </p:txBody>
      </p:sp>
      <p:pic>
        <p:nvPicPr>
          <p:cNvPr id="5" name="Imagen 4">
            <a:extLst>
              <a:ext uri="{FF2B5EF4-FFF2-40B4-BE49-F238E27FC236}">
                <a16:creationId xmlns:a16="http://schemas.microsoft.com/office/drawing/2014/main" id="{77359052-73AB-D2ED-0641-8A5DF8971D6C}"/>
              </a:ext>
            </a:extLst>
          </p:cNvPr>
          <p:cNvPicPr>
            <a:picLocks noChangeAspect="1"/>
          </p:cNvPicPr>
          <p:nvPr/>
        </p:nvPicPr>
        <p:blipFill>
          <a:blip r:embed="rId3"/>
          <a:stretch>
            <a:fillRect/>
          </a:stretch>
        </p:blipFill>
        <p:spPr>
          <a:xfrm>
            <a:off x="-68876" y="-1"/>
            <a:ext cx="12260876" cy="6896743"/>
          </a:xfrm>
          <a:prstGeom prst="rect">
            <a:avLst/>
          </a:prstGeom>
        </p:spPr>
      </p:pic>
      <p:sp>
        <p:nvSpPr>
          <p:cNvPr id="7" name="Rectángulo 6">
            <a:extLst>
              <a:ext uri="{FF2B5EF4-FFF2-40B4-BE49-F238E27FC236}">
                <a16:creationId xmlns:a16="http://schemas.microsoft.com/office/drawing/2014/main" id="{4413284C-FF57-3C7E-9723-A29A382F6FDB}"/>
              </a:ext>
            </a:extLst>
          </p:cNvPr>
          <p:cNvSpPr/>
          <p:nvPr/>
        </p:nvSpPr>
        <p:spPr>
          <a:xfrm>
            <a:off x="875880" y="-19371"/>
            <a:ext cx="2730137" cy="60674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8" name="Google Shape;103;p2">
            <a:extLst>
              <a:ext uri="{FF2B5EF4-FFF2-40B4-BE49-F238E27FC236}">
                <a16:creationId xmlns:a16="http://schemas.microsoft.com/office/drawing/2014/main" id="{E19CC24B-3652-558F-7DEA-2B4ECE6BB05C}"/>
              </a:ext>
            </a:extLst>
          </p:cNvPr>
          <p:cNvSpPr txBox="1"/>
          <p:nvPr/>
        </p:nvSpPr>
        <p:spPr>
          <a:xfrm>
            <a:off x="804004" y="2139393"/>
            <a:ext cx="2706300" cy="31085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2800" b="1" dirty="0">
                <a:solidFill>
                  <a:srgbClr val="000000"/>
                </a:solidFill>
              </a:rPr>
              <a:t>Informe semestral de PQRSD de  Catedral de Sal de Zipaquirá S.A SEM </a:t>
            </a:r>
            <a:endParaRPr lang="es-419" sz="2800" b="1" dirty="0">
              <a:solidFill>
                <a:srgbClr val="000000"/>
              </a:solidFill>
            </a:endParaRPr>
          </a:p>
        </p:txBody>
      </p:sp>
      <p:sp>
        <p:nvSpPr>
          <p:cNvPr id="11" name="CuadroTexto 10">
            <a:extLst>
              <a:ext uri="{FF2B5EF4-FFF2-40B4-BE49-F238E27FC236}">
                <a16:creationId xmlns:a16="http://schemas.microsoft.com/office/drawing/2014/main" id="{58C1F481-9985-2AD5-B783-33CA230BB47E}"/>
              </a:ext>
            </a:extLst>
          </p:cNvPr>
          <p:cNvSpPr txBox="1"/>
          <p:nvPr/>
        </p:nvSpPr>
        <p:spPr>
          <a:xfrm>
            <a:off x="4008047" y="1093879"/>
            <a:ext cx="8112077" cy="4093428"/>
          </a:xfrm>
          <a:prstGeom prst="rect">
            <a:avLst/>
          </a:prstGeom>
          <a:noFill/>
        </p:spPr>
        <p:txBody>
          <a:bodyPr wrap="square">
            <a:spAutoFit/>
          </a:bodyPr>
          <a:lstStyle/>
          <a:p>
            <a:pPr algn="just"/>
            <a:r>
              <a:rPr lang="es-419" sz="2000" dirty="0"/>
              <a:t>La Catedral de Sal de Zipaquirá S.A. SEM presenta de manera trimestral los informes de atención a las Peticiones, Quejas, Reclamos, Sugerencias, Felicitaciones y Denuncias (PQRSD), en cumplimiento de la legislación colombiana vigente y de los lineamientos internos de la Entidad.</a:t>
            </a:r>
          </a:p>
          <a:p>
            <a:pPr algn="just"/>
            <a:r>
              <a:rPr lang="es-419" sz="2000" dirty="0"/>
              <a:t>En el presente informe se dan a conocer las cifras correspondientes a las peticiones recibidas y atendidas. Dichas solicitudes son recibidas a través de diversos canales: de forma verbal, escrita (buzones de sugerencias) y virtual, mediante distintos medios como la página web institucional (</a:t>
            </a:r>
            <a:r>
              <a:rPr lang="es-419" sz="2000" dirty="0">
                <a:hlinkClick r:id="rId4"/>
              </a:rPr>
              <a:t>https://www.catedraldesal.gov.co/noticias/6-participa/</a:t>
            </a:r>
            <a:r>
              <a:rPr lang="es-419" sz="2000" dirty="0"/>
              <a:t>), el código QR y el dispositivo táctil. Posteriormente, todas las solicitudes son radicadas en el aplicativo APLICA y clasificadas de acuerdo con el tipo de trámite.</a:t>
            </a:r>
          </a:p>
        </p:txBody>
      </p:sp>
    </p:spTree>
    <p:extLst>
      <p:ext uri="{BB962C8B-B14F-4D97-AF65-F5344CB8AC3E}">
        <p14:creationId xmlns:p14="http://schemas.microsoft.com/office/powerpoint/2010/main" val="3090134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2F80B4E9-BE38-1532-70D9-5CC3AB027D5F}"/>
              </a:ext>
            </a:extLst>
          </p:cNvPr>
          <p:cNvPicPr>
            <a:picLocks noChangeAspect="1"/>
          </p:cNvPicPr>
          <p:nvPr/>
        </p:nvPicPr>
        <p:blipFill>
          <a:blip r:embed="rId3"/>
          <a:stretch>
            <a:fillRect/>
          </a:stretch>
        </p:blipFill>
        <p:spPr>
          <a:xfrm>
            <a:off x="0" y="857"/>
            <a:ext cx="12190476" cy="6857143"/>
          </a:xfrm>
          <a:prstGeom prst="rect">
            <a:avLst/>
          </a:prstGeom>
          <a:ln>
            <a:solidFill>
              <a:schemeClr val="bg1"/>
            </a:solidFill>
          </a:ln>
        </p:spPr>
      </p:pic>
      <p:sp>
        <p:nvSpPr>
          <p:cNvPr id="5" name="CuadroTexto 4">
            <a:extLst>
              <a:ext uri="{FF2B5EF4-FFF2-40B4-BE49-F238E27FC236}">
                <a16:creationId xmlns:a16="http://schemas.microsoft.com/office/drawing/2014/main" id="{1504CF08-5EE0-90BC-20F3-EB0265D3F24C}"/>
              </a:ext>
            </a:extLst>
          </p:cNvPr>
          <p:cNvSpPr txBox="1"/>
          <p:nvPr/>
        </p:nvSpPr>
        <p:spPr>
          <a:xfrm>
            <a:off x="729955" y="4742165"/>
            <a:ext cx="10730565" cy="1015663"/>
          </a:xfrm>
          <a:prstGeom prst="rect">
            <a:avLst/>
          </a:prstGeom>
          <a:noFill/>
        </p:spPr>
        <p:txBody>
          <a:bodyPr wrap="square">
            <a:spAutoFit/>
          </a:bodyPr>
          <a:lstStyle/>
          <a:p>
            <a:pPr algn="just"/>
            <a:r>
              <a:rPr lang="es-419" sz="2000" dirty="0"/>
              <a:t>De acuerdo con las estadísticas registradas en el aplicativo APLICA durante el primer trimestre (abril a junio) de 2026, se presenta el desglose del total de PQRSD </a:t>
            </a:r>
            <a:r>
              <a:rPr lang="es-419" sz="2000" dirty="0" err="1"/>
              <a:t>recepcionadas</a:t>
            </a:r>
            <a:r>
              <a:rPr lang="es-419" sz="2000" dirty="0"/>
              <a:t> por tipo de petición.</a:t>
            </a:r>
          </a:p>
        </p:txBody>
      </p:sp>
      <p:graphicFrame>
        <p:nvGraphicFramePr>
          <p:cNvPr id="4" name="Gráfico 3">
            <a:extLst>
              <a:ext uri="{FF2B5EF4-FFF2-40B4-BE49-F238E27FC236}">
                <a16:creationId xmlns:a16="http://schemas.microsoft.com/office/drawing/2014/main" id="{D4BF1046-0F67-DFB0-4765-5C92FE59B107}"/>
              </a:ext>
            </a:extLst>
          </p:cNvPr>
          <p:cNvGraphicFramePr>
            <a:graphicFrameLocks/>
          </p:cNvGraphicFramePr>
          <p:nvPr>
            <p:extLst>
              <p:ext uri="{D42A27DB-BD31-4B8C-83A1-F6EECF244321}">
                <p14:modId xmlns:p14="http://schemas.microsoft.com/office/powerpoint/2010/main" val="698172894"/>
              </p:ext>
            </p:extLst>
          </p:nvPr>
        </p:nvGraphicFramePr>
        <p:xfrm>
          <a:off x="1523238" y="1183341"/>
          <a:ext cx="5700576" cy="3227661"/>
        </p:xfrm>
        <a:graphic>
          <a:graphicData uri="http://schemas.openxmlformats.org/drawingml/2006/chart">
            <c:chart xmlns:c="http://schemas.openxmlformats.org/drawingml/2006/chart" xmlns:r="http://schemas.openxmlformats.org/officeDocument/2006/relationships" r:id="rId4"/>
          </a:graphicData>
        </a:graphic>
      </p:graphicFrame>
      <p:pic>
        <p:nvPicPr>
          <p:cNvPr id="12" name="Imagen 11">
            <a:extLst>
              <a:ext uri="{FF2B5EF4-FFF2-40B4-BE49-F238E27FC236}">
                <a16:creationId xmlns:a16="http://schemas.microsoft.com/office/drawing/2014/main" id="{5510D42D-E288-1AE5-AD85-01BE6A4AC577}"/>
              </a:ext>
            </a:extLst>
          </p:cNvPr>
          <p:cNvPicPr>
            <a:picLocks noChangeAspect="1"/>
          </p:cNvPicPr>
          <p:nvPr/>
        </p:nvPicPr>
        <p:blipFill>
          <a:blip r:embed="rId5"/>
          <a:srcRect l="27794" t="9420" r="28235" b="12169"/>
          <a:stretch>
            <a:fillRect/>
          </a:stretch>
        </p:blipFill>
        <p:spPr>
          <a:xfrm>
            <a:off x="9648634" y="1849051"/>
            <a:ext cx="1811886" cy="1792942"/>
          </a:xfrm>
          <a:prstGeom prst="rect">
            <a:avLst/>
          </a:prstGeom>
        </p:spPr>
      </p:pic>
      <p:pic>
        <p:nvPicPr>
          <p:cNvPr id="14" name="Imagen 13">
            <a:extLst>
              <a:ext uri="{FF2B5EF4-FFF2-40B4-BE49-F238E27FC236}">
                <a16:creationId xmlns:a16="http://schemas.microsoft.com/office/drawing/2014/main" id="{BE76AD1F-EDA6-9F30-D929-F2B30BB73A8B}"/>
              </a:ext>
            </a:extLst>
          </p:cNvPr>
          <p:cNvPicPr>
            <a:picLocks noChangeAspect="1"/>
          </p:cNvPicPr>
          <p:nvPr/>
        </p:nvPicPr>
        <p:blipFill>
          <a:blip r:embed="rId6"/>
          <a:stretch>
            <a:fillRect/>
          </a:stretch>
        </p:blipFill>
        <p:spPr>
          <a:xfrm>
            <a:off x="1043820" y="852178"/>
            <a:ext cx="7874858" cy="3634762"/>
          </a:xfrm>
          <a:prstGeom prst="rect">
            <a:avLst/>
          </a:prstGeom>
        </p:spPr>
      </p:pic>
    </p:spTree>
    <p:extLst>
      <p:ext uri="{BB962C8B-B14F-4D97-AF65-F5344CB8AC3E}">
        <p14:creationId xmlns:p14="http://schemas.microsoft.com/office/powerpoint/2010/main" val="1091573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6E5A966-0CBD-593A-C900-2624218B59E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9D38F77-D3B8-C6A0-ABF7-425936727DD8}"/>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20B92A41-62F2-4C8C-BA20-B94E5ED7A997}"/>
              </a:ext>
            </a:extLst>
          </p:cNvPr>
          <p:cNvPicPr>
            <a:picLocks noChangeAspect="1"/>
          </p:cNvPicPr>
          <p:nvPr/>
        </p:nvPicPr>
        <p:blipFill>
          <a:blip r:embed="rId3"/>
          <a:stretch>
            <a:fillRect/>
          </a:stretch>
        </p:blipFill>
        <p:spPr>
          <a:xfrm>
            <a:off x="0" y="857"/>
            <a:ext cx="12190476" cy="6857143"/>
          </a:xfrm>
          <a:prstGeom prst="rect">
            <a:avLst/>
          </a:prstGeom>
          <a:ln>
            <a:solidFill>
              <a:schemeClr val="bg1"/>
            </a:solidFill>
          </a:ln>
        </p:spPr>
      </p:pic>
      <p:sp>
        <p:nvSpPr>
          <p:cNvPr id="9" name="CuadroTexto 8">
            <a:extLst>
              <a:ext uri="{FF2B5EF4-FFF2-40B4-BE49-F238E27FC236}">
                <a16:creationId xmlns:a16="http://schemas.microsoft.com/office/drawing/2014/main" id="{07303C3D-1F95-C3BB-7F66-C21F8F05AC83}"/>
              </a:ext>
            </a:extLst>
          </p:cNvPr>
          <p:cNvSpPr txBox="1"/>
          <p:nvPr/>
        </p:nvSpPr>
        <p:spPr>
          <a:xfrm>
            <a:off x="5686542" y="1907558"/>
            <a:ext cx="6221506" cy="2554545"/>
          </a:xfrm>
          <a:prstGeom prst="rect">
            <a:avLst/>
          </a:prstGeom>
          <a:noFill/>
        </p:spPr>
        <p:txBody>
          <a:bodyPr wrap="square">
            <a:spAutoFit/>
          </a:bodyPr>
          <a:lstStyle/>
          <a:p>
            <a:pPr algn="just"/>
            <a:r>
              <a:rPr lang="es-419" sz="2000" dirty="0"/>
              <a:t>Se evidencia que el principal canal de radicación de las PQRSD por medio de recepción corresponde a </a:t>
            </a:r>
            <a:r>
              <a:rPr lang="es-419" sz="2000" b="1" dirty="0"/>
              <a:t>Código QR, con una participación del 77 %</a:t>
            </a:r>
            <a:r>
              <a:rPr lang="es-419" sz="2000" dirty="0"/>
              <a:t> del total de las solicitudes registradas en el segundo trimestre. Por su parte, el </a:t>
            </a:r>
            <a:r>
              <a:rPr lang="es-419" sz="2000" b="1" dirty="0"/>
              <a:t>Formato Físico representa el 15 %</a:t>
            </a:r>
            <a:r>
              <a:rPr lang="es-419" sz="2000" dirty="0"/>
              <a:t>, mientras que el </a:t>
            </a:r>
            <a:r>
              <a:rPr lang="es-419" sz="2000" b="1" dirty="0"/>
              <a:t>Correo Electrónico alcanza el 8 %</a:t>
            </a:r>
            <a:r>
              <a:rPr lang="es-419" sz="2000" dirty="0"/>
              <a:t> restante del total de las solicitudes gestionadas por la Entidad.</a:t>
            </a:r>
          </a:p>
        </p:txBody>
      </p:sp>
      <p:pic>
        <p:nvPicPr>
          <p:cNvPr id="11" name="Imagen 10">
            <a:extLst>
              <a:ext uri="{FF2B5EF4-FFF2-40B4-BE49-F238E27FC236}">
                <a16:creationId xmlns:a16="http://schemas.microsoft.com/office/drawing/2014/main" id="{AC834B3A-9F30-505D-BA78-0CA71EF70C9C}"/>
              </a:ext>
            </a:extLst>
          </p:cNvPr>
          <p:cNvPicPr>
            <a:picLocks noChangeAspect="1"/>
          </p:cNvPicPr>
          <p:nvPr/>
        </p:nvPicPr>
        <p:blipFill>
          <a:blip r:embed="rId4"/>
          <a:stretch>
            <a:fillRect/>
          </a:stretch>
        </p:blipFill>
        <p:spPr>
          <a:xfrm>
            <a:off x="1063118" y="1250410"/>
            <a:ext cx="4340996" cy="4636577"/>
          </a:xfrm>
          <a:prstGeom prst="rect">
            <a:avLst/>
          </a:prstGeom>
        </p:spPr>
      </p:pic>
    </p:spTree>
    <p:extLst>
      <p:ext uri="{BB962C8B-B14F-4D97-AF65-F5344CB8AC3E}">
        <p14:creationId xmlns:p14="http://schemas.microsoft.com/office/powerpoint/2010/main" val="2518843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2A37A59-5E35-D4D0-85CE-820035736CB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5FD448C1-D9C3-233F-3D0D-494D117FDBB4}"/>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A0F4FF59-BE93-006E-FCD7-686E240BCF73}"/>
              </a:ext>
            </a:extLst>
          </p:cNvPr>
          <p:cNvPicPr>
            <a:picLocks noChangeAspect="1"/>
          </p:cNvPicPr>
          <p:nvPr/>
        </p:nvPicPr>
        <p:blipFill>
          <a:blip r:embed="rId3"/>
          <a:stretch>
            <a:fillRect/>
          </a:stretch>
        </p:blipFill>
        <p:spPr>
          <a:xfrm>
            <a:off x="0" y="857"/>
            <a:ext cx="12190476" cy="6857143"/>
          </a:xfrm>
          <a:prstGeom prst="rect">
            <a:avLst/>
          </a:prstGeom>
        </p:spPr>
      </p:pic>
      <p:sp>
        <p:nvSpPr>
          <p:cNvPr id="8" name="CuadroTexto 7">
            <a:extLst>
              <a:ext uri="{FF2B5EF4-FFF2-40B4-BE49-F238E27FC236}">
                <a16:creationId xmlns:a16="http://schemas.microsoft.com/office/drawing/2014/main" id="{1D7D6923-5927-7591-BFA7-B0E311F85407}"/>
              </a:ext>
            </a:extLst>
          </p:cNvPr>
          <p:cNvSpPr txBox="1"/>
          <p:nvPr/>
        </p:nvSpPr>
        <p:spPr>
          <a:xfrm>
            <a:off x="253771" y="766732"/>
            <a:ext cx="5594136" cy="5324535"/>
          </a:xfrm>
          <a:prstGeom prst="rect">
            <a:avLst/>
          </a:prstGeom>
          <a:noFill/>
        </p:spPr>
        <p:txBody>
          <a:bodyPr wrap="square">
            <a:spAutoFit/>
          </a:bodyPr>
          <a:lstStyle/>
          <a:p>
            <a:pPr algn="just"/>
            <a:r>
              <a:rPr lang="es-419" sz="2000" dirty="0"/>
              <a:t>Al realizar la comparación del segundo trimestre de la vigencia 2026 con respecto al mismo período del año 2025, se evidencia una </a:t>
            </a:r>
            <a:r>
              <a:rPr lang="es-419" sz="2000" b="1" dirty="0"/>
              <a:t>disminución general del 26 %</a:t>
            </a:r>
            <a:r>
              <a:rPr lang="es-419" sz="2000" dirty="0"/>
              <a:t> en el consolidado total de PQRSD, pasando de 53 solicitudes en 2025 a 39 en 2026.</a:t>
            </a:r>
          </a:p>
          <a:p>
            <a:pPr algn="just"/>
            <a:r>
              <a:rPr lang="es-419" sz="2000" dirty="0"/>
              <a:t>En la evaluación por tipologías, se destaca la </a:t>
            </a:r>
            <a:r>
              <a:rPr lang="es-419" sz="2000" b="1" dirty="0"/>
              <a:t>reducción del 47 % en Quejas</a:t>
            </a:r>
            <a:r>
              <a:rPr lang="es-419" sz="2000" dirty="0"/>
              <a:t> (de 19 a 10) y del </a:t>
            </a:r>
            <a:r>
              <a:rPr lang="es-419" sz="2000" b="1" dirty="0"/>
              <a:t>36 % en Derechos de Petición - DDP</a:t>
            </a:r>
            <a:r>
              <a:rPr lang="es-419" sz="2000" dirty="0"/>
              <a:t> (de 11 a 7). Asimismo, las Sugerencias y Felicitaciones presentaron variaciones a la baja del </a:t>
            </a:r>
            <a:r>
              <a:rPr lang="es-419" sz="2000" b="1" dirty="0"/>
              <a:t>33 %</a:t>
            </a:r>
            <a:r>
              <a:rPr lang="es-419" sz="2000" dirty="0"/>
              <a:t> y </a:t>
            </a:r>
            <a:r>
              <a:rPr lang="es-419" sz="2000" b="1" dirty="0"/>
              <a:t>67 %</a:t>
            </a:r>
            <a:r>
              <a:rPr lang="es-419" sz="2000" dirty="0"/>
              <a:t>, respectivamente. En contraste, la tipología de </a:t>
            </a:r>
            <a:r>
              <a:rPr lang="es-419" sz="2000" b="1" dirty="0"/>
              <a:t>Reclamos registró un incremento del 75 %</a:t>
            </a:r>
            <a:r>
              <a:rPr lang="es-419" sz="2000" dirty="0"/>
              <a:t>, pasando de 8 a 14 solicitudes, constituyéndose en la única categoría con variación positiva en el período analizado.</a:t>
            </a:r>
          </a:p>
        </p:txBody>
      </p:sp>
      <p:pic>
        <p:nvPicPr>
          <p:cNvPr id="9" name="Imagen 8">
            <a:extLst>
              <a:ext uri="{FF2B5EF4-FFF2-40B4-BE49-F238E27FC236}">
                <a16:creationId xmlns:a16="http://schemas.microsoft.com/office/drawing/2014/main" id="{493DD9AA-73A2-F8F1-CC37-3186ECE2FFC4}"/>
              </a:ext>
            </a:extLst>
          </p:cNvPr>
          <p:cNvPicPr>
            <a:picLocks noChangeAspect="1"/>
          </p:cNvPicPr>
          <p:nvPr/>
        </p:nvPicPr>
        <p:blipFill>
          <a:blip r:embed="rId4"/>
          <a:stretch>
            <a:fillRect/>
          </a:stretch>
        </p:blipFill>
        <p:spPr>
          <a:xfrm>
            <a:off x="5762022" y="1509822"/>
            <a:ext cx="6202146" cy="3763927"/>
          </a:xfrm>
          <a:prstGeom prst="rect">
            <a:avLst/>
          </a:prstGeom>
        </p:spPr>
      </p:pic>
    </p:spTree>
    <p:extLst>
      <p:ext uri="{BB962C8B-B14F-4D97-AF65-F5344CB8AC3E}">
        <p14:creationId xmlns:p14="http://schemas.microsoft.com/office/powerpoint/2010/main" val="3445909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C505CB0-A8E4-854D-5CCC-5FED1F4FD54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5A34CD19-3E83-6565-90F8-94A0F915F056}"/>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5CEAD856-DBAB-70D5-4EE3-FBA0DE4CAE72}"/>
              </a:ext>
            </a:extLst>
          </p:cNvPr>
          <p:cNvPicPr>
            <a:picLocks noChangeAspect="1"/>
          </p:cNvPicPr>
          <p:nvPr/>
        </p:nvPicPr>
        <p:blipFill>
          <a:blip r:embed="rId3"/>
          <a:stretch>
            <a:fillRect/>
          </a:stretch>
        </p:blipFill>
        <p:spPr>
          <a:xfrm>
            <a:off x="0" y="0"/>
            <a:ext cx="12190476" cy="6857143"/>
          </a:xfrm>
          <a:prstGeom prst="rect">
            <a:avLst/>
          </a:prstGeom>
        </p:spPr>
      </p:pic>
      <p:sp>
        <p:nvSpPr>
          <p:cNvPr id="10" name="CuadroTexto 9">
            <a:extLst>
              <a:ext uri="{FF2B5EF4-FFF2-40B4-BE49-F238E27FC236}">
                <a16:creationId xmlns:a16="http://schemas.microsoft.com/office/drawing/2014/main" id="{48236559-A352-6049-85F2-F16B73DB433D}"/>
              </a:ext>
            </a:extLst>
          </p:cNvPr>
          <p:cNvSpPr txBox="1"/>
          <p:nvPr/>
        </p:nvSpPr>
        <p:spPr>
          <a:xfrm>
            <a:off x="7222507" y="1599269"/>
            <a:ext cx="4792808" cy="3785652"/>
          </a:xfrm>
          <a:prstGeom prst="rect">
            <a:avLst/>
          </a:prstGeom>
          <a:noFill/>
        </p:spPr>
        <p:txBody>
          <a:bodyPr wrap="square">
            <a:spAutoFit/>
          </a:bodyPr>
          <a:lstStyle/>
          <a:p>
            <a:pPr algn="just"/>
            <a:r>
              <a:rPr lang="es-419" sz="2000" dirty="0"/>
              <a:t>Se evidencia que el mes de </a:t>
            </a:r>
            <a:r>
              <a:rPr lang="es-419" sz="2000" b="1" dirty="0"/>
              <a:t>mayo</a:t>
            </a:r>
            <a:r>
              <a:rPr lang="es-419" sz="2000" dirty="0"/>
              <a:t> fue el que presentó el mayor número de PQRSD. En promedio, se reciben </a:t>
            </a:r>
            <a:r>
              <a:rPr lang="es-419" sz="2000" b="1" dirty="0"/>
              <a:t>13 PQRSD mensuales</a:t>
            </a:r>
            <a:r>
              <a:rPr lang="es-419" sz="2000" dirty="0"/>
              <a:t> por parte de turistas y visitantes. Durante el segundo trimestre de la vigencia 2026, el número total de turistas que visitaron el atractivo fue de ciento cincuenta y siete mil setecientos cuarenta y cuatro (</a:t>
            </a:r>
            <a:r>
              <a:rPr lang="es-419" sz="2000" b="1" dirty="0"/>
              <a:t>157.744</a:t>
            </a:r>
            <a:r>
              <a:rPr lang="es-419" sz="2000" dirty="0"/>
              <a:t>) visitantes, de los cuales se recibieron en total </a:t>
            </a:r>
            <a:r>
              <a:rPr lang="es-419" sz="2000" b="1" dirty="0"/>
              <a:t>39 PQRSD</a:t>
            </a:r>
            <a:r>
              <a:rPr lang="es-419" sz="2000" dirty="0"/>
              <a:t>, lo que corresponde a un </a:t>
            </a:r>
            <a:r>
              <a:rPr lang="es-419" sz="2000" b="1" dirty="0"/>
              <a:t>0,025 %</a:t>
            </a:r>
            <a:r>
              <a:rPr lang="es-419" sz="2000" dirty="0"/>
              <a:t> del total de visitantes..</a:t>
            </a:r>
            <a:endParaRPr lang="es-419" sz="1900" dirty="0"/>
          </a:p>
        </p:txBody>
      </p:sp>
      <p:sp>
        <p:nvSpPr>
          <p:cNvPr id="2" name="Diagrama de flujo: multidocumento 1">
            <a:extLst>
              <a:ext uri="{FF2B5EF4-FFF2-40B4-BE49-F238E27FC236}">
                <a16:creationId xmlns:a16="http://schemas.microsoft.com/office/drawing/2014/main" id="{E621D31F-1670-EB54-A91F-6F8444781E0E}"/>
              </a:ext>
            </a:extLst>
          </p:cNvPr>
          <p:cNvSpPr/>
          <p:nvPr/>
        </p:nvSpPr>
        <p:spPr>
          <a:xfrm>
            <a:off x="6892364" y="836720"/>
            <a:ext cx="1463040" cy="840890"/>
          </a:xfrm>
          <a:prstGeom prst="flowChartMultidocumen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r"/>
            <a:r>
              <a:rPr lang="es-ES" sz="2400" b="1" dirty="0"/>
              <a:t>0.025%</a:t>
            </a:r>
            <a:endParaRPr lang="es-419" sz="2400" b="1" dirty="0"/>
          </a:p>
        </p:txBody>
      </p:sp>
      <p:graphicFrame>
        <p:nvGraphicFramePr>
          <p:cNvPr id="9" name="Tabla 8">
            <a:extLst>
              <a:ext uri="{FF2B5EF4-FFF2-40B4-BE49-F238E27FC236}">
                <a16:creationId xmlns:a16="http://schemas.microsoft.com/office/drawing/2014/main" id="{41AF91D4-DF0C-9A45-5D28-B15D45996FCE}"/>
              </a:ext>
            </a:extLst>
          </p:cNvPr>
          <p:cNvGraphicFramePr>
            <a:graphicFrameLocks noGrp="1"/>
          </p:cNvGraphicFramePr>
          <p:nvPr>
            <p:extLst>
              <p:ext uri="{D42A27DB-BD31-4B8C-83A1-F6EECF244321}">
                <p14:modId xmlns:p14="http://schemas.microsoft.com/office/powerpoint/2010/main" val="3288771560"/>
              </p:ext>
            </p:extLst>
          </p:nvPr>
        </p:nvGraphicFramePr>
        <p:xfrm>
          <a:off x="1393794" y="4411555"/>
          <a:ext cx="5220070" cy="1609725"/>
        </p:xfrm>
        <a:graphic>
          <a:graphicData uri="http://schemas.openxmlformats.org/drawingml/2006/table">
            <a:tbl>
              <a:tblPr>
                <a:tableStyleId>{3B4B98B0-60AC-42C2-AFA5-B58CD77FA1E5}</a:tableStyleId>
              </a:tblPr>
              <a:tblGrid>
                <a:gridCol w="2170846">
                  <a:extLst>
                    <a:ext uri="{9D8B030D-6E8A-4147-A177-3AD203B41FA5}">
                      <a16:colId xmlns:a16="http://schemas.microsoft.com/office/drawing/2014/main" val="310462322"/>
                    </a:ext>
                  </a:extLst>
                </a:gridCol>
                <a:gridCol w="1016408">
                  <a:extLst>
                    <a:ext uri="{9D8B030D-6E8A-4147-A177-3AD203B41FA5}">
                      <a16:colId xmlns:a16="http://schemas.microsoft.com/office/drawing/2014/main" val="2600887171"/>
                    </a:ext>
                  </a:extLst>
                </a:gridCol>
                <a:gridCol w="1016408">
                  <a:extLst>
                    <a:ext uri="{9D8B030D-6E8A-4147-A177-3AD203B41FA5}">
                      <a16:colId xmlns:a16="http://schemas.microsoft.com/office/drawing/2014/main" val="3296412924"/>
                    </a:ext>
                  </a:extLst>
                </a:gridCol>
                <a:gridCol w="1016408">
                  <a:extLst>
                    <a:ext uri="{9D8B030D-6E8A-4147-A177-3AD203B41FA5}">
                      <a16:colId xmlns:a16="http://schemas.microsoft.com/office/drawing/2014/main" val="3055152258"/>
                    </a:ext>
                  </a:extLst>
                </a:gridCol>
              </a:tblGrid>
              <a:tr h="276225">
                <a:tc gridSpan="4">
                  <a:txBody>
                    <a:bodyPr/>
                    <a:lstStyle/>
                    <a:p>
                      <a:pPr algn="ctr" fontAlgn="b">
                        <a:buNone/>
                      </a:pPr>
                      <a:r>
                        <a:rPr lang="es-419" sz="1100" u="none" strike="noStrike" dirty="0">
                          <a:effectLst/>
                        </a:rPr>
                        <a:t>CONSOLIDADO PQRSD TRIMESTRE 1 DEL 2026</a:t>
                      </a:r>
                      <a:endParaRPr lang="es-419"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s-419"/>
                    </a:p>
                  </a:txBody>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2914279662"/>
                  </a:ext>
                </a:extLst>
              </a:tr>
              <a:tr h="190500">
                <a:tc>
                  <a:txBody>
                    <a:bodyPr/>
                    <a:lstStyle/>
                    <a:p>
                      <a:pPr algn="l" fontAlgn="b">
                        <a:buNone/>
                      </a:pPr>
                      <a:r>
                        <a:rPr lang="es-419" sz="1100" u="none" strike="noStrike">
                          <a:effectLst/>
                        </a:rPr>
                        <a:t>MES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Enero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Febrero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Marzo </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80168491"/>
                  </a:ext>
                </a:extLst>
              </a:tr>
              <a:tr h="190500">
                <a:tc>
                  <a:txBody>
                    <a:bodyPr/>
                    <a:lstStyle/>
                    <a:p>
                      <a:pPr algn="l" fontAlgn="b">
                        <a:buNone/>
                      </a:pPr>
                      <a:r>
                        <a:rPr lang="es-419" sz="1100" u="none" strike="noStrike">
                          <a:effectLst/>
                        </a:rPr>
                        <a:t>QUEJAS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8</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4</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6</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46103309"/>
                  </a:ext>
                </a:extLst>
              </a:tr>
              <a:tr h="190500">
                <a:tc>
                  <a:txBody>
                    <a:bodyPr/>
                    <a:lstStyle/>
                    <a:p>
                      <a:pPr algn="l" fontAlgn="b">
                        <a:buNone/>
                      </a:pPr>
                      <a:r>
                        <a:rPr lang="es-419" sz="1100" u="none" strike="noStrike">
                          <a:effectLst/>
                        </a:rPr>
                        <a:t>RECLAMOS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4</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2</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3</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164631961"/>
                  </a:ext>
                </a:extLst>
              </a:tr>
              <a:tr h="190500">
                <a:tc>
                  <a:txBody>
                    <a:bodyPr/>
                    <a:lstStyle/>
                    <a:p>
                      <a:pPr algn="l" fontAlgn="b">
                        <a:buNone/>
                      </a:pPr>
                      <a:r>
                        <a:rPr lang="es-419" sz="1100" u="none" strike="noStrike">
                          <a:effectLst/>
                        </a:rPr>
                        <a:t>SUGERENCIAS</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6</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4</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8732154"/>
                  </a:ext>
                </a:extLst>
              </a:tr>
              <a:tr h="190500">
                <a:tc>
                  <a:txBody>
                    <a:bodyPr/>
                    <a:lstStyle/>
                    <a:p>
                      <a:pPr algn="l" fontAlgn="b">
                        <a:buNone/>
                      </a:pPr>
                      <a:r>
                        <a:rPr lang="es-419" sz="1100" u="none" strike="noStrike">
                          <a:effectLst/>
                        </a:rPr>
                        <a:t>FELICITACIONES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5</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5</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70631169"/>
                  </a:ext>
                </a:extLst>
              </a:tr>
              <a:tr h="190500">
                <a:tc>
                  <a:txBody>
                    <a:bodyPr/>
                    <a:lstStyle/>
                    <a:p>
                      <a:pPr algn="l" fontAlgn="b">
                        <a:buNone/>
                      </a:pPr>
                      <a:r>
                        <a:rPr lang="es-419" sz="1100" u="none" strike="noStrike">
                          <a:effectLst/>
                        </a:rPr>
                        <a:t>DDP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3</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203038584"/>
                  </a:ext>
                </a:extLst>
              </a:tr>
              <a:tr h="190500">
                <a:tc>
                  <a:txBody>
                    <a:bodyPr/>
                    <a:lstStyle/>
                    <a:p>
                      <a:pPr algn="l" fontAlgn="b">
                        <a:buNone/>
                      </a:pPr>
                      <a:r>
                        <a:rPr lang="es-419" sz="1100" u="none" strike="noStrike">
                          <a:effectLst/>
                        </a:rPr>
                        <a:t>TOTAL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24</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18</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12</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32786029"/>
                  </a:ext>
                </a:extLst>
              </a:tr>
            </a:tbl>
          </a:graphicData>
        </a:graphic>
      </p:graphicFrame>
      <p:pic>
        <p:nvPicPr>
          <p:cNvPr id="13" name="Imagen 12">
            <a:extLst>
              <a:ext uri="{FF2B5EF4-FFF2-40B4-BE49-F238E27FC236}">
                <a16:creationId xmlns:a16="http://schemas.microsoft.com/office/drawing/2014/main" id="{1F7E27E0-64A4-D0A9-75EA-ADC1BEEA0AAF}"/>
              </a:ext>
            </a:extLst>
          </p:cNvPr>
          <p:cNvPicPr>
            <a:picLocks noChangeAspect="1"/>
          </p:cNvPicPr>
          <p:nvPr/>
        </p:nvPicPr>
        <p:blipFill>
          <a:blip r:embed="rId4"/>
          <a:stretch>
            <a:fillRect/>
          </a:stretch>
        </p:blipFill>
        <p:spPr>
          <a:xfrm>
            <a:off x="1004709" y="1023178"/>
            <a:ext cx="5886893" cy="3212036"/>
          </a:xfrm>
          <a:prstGeom prst="rect">
            <a:avLst/>
          </a:prstGeom>
        </p:spPr>
      </p:pic>
    </p:spTree>
    <p:extLst>
      <p:ext uri="{BB962C8B-B14F-4D97-AF65-F5344CB8AC3E}">
        <p14:creationId xmlns:p14="http://schemas.microsoft.com/office/powerpoint/2010/main" val="1669485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408C5AFF-E323-4CB7-669A-976C44EFF44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6D9E002-4707-2F77-06DD-6BF0B5E988D5}"/>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5A4A9A58-F4BF-3235-85ED-3AAB065A4ED5}"/>
              </a:ext>
            </a:extLst>
          </p:cNvPr>
          <p:cNvPicPr>
            <a:picLocks noChangeAspect="1"/>
          </p:cNvPicPr>
          <p:nvPr/>
        </p:nvPicPr>
        <p:blipFill>
          <a:blip r:embed="rId3"/>
          <a:stretch>
            <a:fillRect/>
          </a:stretch>
        </p:blipFill>
        <p:spPr>
          <a:xfrm>
            <a:off x="0" y="857"/>
            <a:ext cx="12190476" cy="6857143"/>
          </a:xfrm>
          <a:prstGeom prst="rect">
            <a:avLst/>
          </a:prstGeom>
        </p:spPr>
      </p:pic>
      <p:sp>
        <p:nvSpPr>
          <p:cNvPr id="10" name="CuadroTexto 9">
            <a:extLst>
              <a:ext uri="{FF2B5EF4-FFF2-40B4-BE49-F238E27FC236}">
                <a16:creationId xmlns:a16="http://schemas.microsoft.com/office/drawing/2014/main" id="{D53C9302-FE0B-276A-1DEB-8B5F6E29D606}"/>
              </a:ext>
            </a:extLst>
          </p:cNvPr>
          <p:cNvSpPr txBox="1"/>
          <p:nvPr/>
        </p:nvSpPr>
        <p:spPr>
          <a:xfrm>
            <a:off x="7178247" y="1255723"/>
            <a:ext cx="4594494" cy="3471528"/>
          </a:xfrm>
          <a:prstGeom prst="rect">
            <a:avLst/>
          </a:prstGeom>
          <a:noFill/>
        </p:spPr>
        <p:txBody>
          <a:bodyPr wrap="square">
            <a:spAutoFit/>
          </a:bodyPr>
          <a:lstStyle/>
          <a:p>
            <a:pPr algn="just">
              <a:lnSpc>
                <a:spcPct val="107000"/>
              </a:lnSpc>
              <a:spcAft>
                <a:spcPts val="800"/>
              </a:spcAft>
              <a:buNone/>
            </a:pPr>
            <a:r>
              <a:rPr lang="es-419" sz="2000" dirty="0"/>
              <a:t>Con base en la información reportada por el aplicativo APLICA, identificando aquellas peticiones que fueron resueltas por fuera de los términos establecidos en la Ley.</a:t>
            </a:r>
          </a:p>
          <a:p>
            <a:pPr algn="just">
              <a:lnSpc>
                <a:spcPct val="107000"/>
              </a:lnSpc>
              <a:spcAft>
                <a:spcPts val="800"/>
              </a:spcAft>
              <a:buNone/>
            </a:pPr>
            <a:r>
              <a:rPr lang="es-419" sz="2000" dirty="0"/>
              <a:t>Respecto al primer trimestre (79,63 %), la entidad incrementó su nivel de oportunidad al </a:t>
            </a:r>
            <a:r>
              <a:rPr lang="es-419" sz="2000" b="1" dirty="0"/>
              <a:t>87,18 %</a:t>
            </a:r>
            <a:r>
              <a:rPr lang="es-419" sz="2000" dirty="0"/>
              <a:t>, reduciendo el número total de casos extemporáneos de 10 a 5.</a:t>
            </a:r>
            <a:endParaRPr lang="es-419"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a 6">
            <a:extLst>
              <a:ext uri="{FF2B5EF4-FFF2-40B4-BE49-F238E27FC236}">
                <a16:creationId xmlns:a16="http://schemas.microsoft.com/office/drawing/2014/main" id="{5FE142A3-E3D6-1881-9E1D-00C11C3E4809}"/>
              </a:ext>
            </a:extLst>
          </p:cNvPr>
          <p:cNvGraphicFramePr>
            <a:graphicFrameLocks noGrp="1"/>
          </p:cNvGraphicFramePr>
          <p:nvPr>
            <p:extLst>
              <p:ext uri="{D42A27DB-BD31-4B8C-83A1-F6EECF244321}">
                <p14:modId xmlns:p14="http://schemas.microsoft.com/office/powerpoint/2010/main" val="3246827318"/>
              </p:ext>
            </p:extLst>
          </p:nvPr>
        </p:nvGraphicFramePr>
        <p:xfrm>
          <a:off x="912829" y="4325679"/>
          <a:ext cx="4998873" cy="1524000"/>
        </p:xfrm>
        <a:graphic>
          <a:graphicData uri="http://schemas.openxmlformats.org/drawingml/2006/table">
            <a:tbl>
              <a:tblPr>
                <a:tableStyleId>{3B4B98B0-60AC-42C2-AFA5-B58CD77FA1E5}</a:tableStyleId>
              </a:tblPr>
              <a:tblGrid>
                <a:gridCol w="1956018">
                  <a:extLst>
                    <a:ext uri="{9D8B030D-6E8A-4147-A177-3AD203B41FA5}">
                      <a16:colId xmlns:a16="http://schemas.microsoft.com/office/drawing/2014/main" val="477556606"/>
                    </a:ext>
                  </a:extLst>
                </a:gridCol>
                <a:gridCol w="1600378">
                  <a:extLst>
                    <a:ext uri="{9D8B030D-6E8A-4147-A177-3AD203B41FA5}">
                      <a16:colId xmlns:a16="http://schemas.microsoft.com/office/drawing/2014/main" val="2535347091"/>
                    </a:ext>
                  </a:extLst>
                </a:gridCol>
                <a:gridCol w="1442477">
                  <a:extLst>
                    <a:ext uri="{9D8B030D-6E8A-4147-A177-3AD203B41FA5}">
                      <a16:colId xmlns:a16="http://schemas.microsoft.com/office/drawing/2014/main" val="3536822001"/>
                    </a:ext>
                  </a:extLst>
                </a:gridCol>
              </a:tblGrid>
              <a:tr h="381000">
                <a:tc>
                  <a:txBody>
                    <a:bodyPr/>
                    <a:lstStyle/>
                    <a:p>
                      <a:pPr algn="l" fontAlgn="b">
                        <a:buNone/>
                      </a:pP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err="1">
                          <a:effectLst/>
                        </a:rPr>
                        <a:t>N°</a:t>
                      </a:r>
                      <a:r>
                        <a:rPr lang="es-419" sz="1100" u="none" strike="noStrike" dirty="0">
                          <a:effectLst/>
                        </a:rPr>
                        <a:t> de peticiones extemporáneas </a:t>
                      </a:r>
                      <a:endParaRPr lang="es-419"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Días promedio de retraso </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91600761"/>
                  </a:ext>
                </a:extLst>
              </a:tr>
              <a:tr h="190500">
                <a:tc>
                  <a:txBody>
                    <a:bodyPr/>
                    <a:lstStyle/>
                    <a:p>
                      <a:pPr algn="l" fontAlgn="b">
                        <a:buNone/>
                      </a:pPr>
                      <a:r>
                        <a:rPr lang="es-419" sz="1100" u="none" strike="noStrike">
                          <a:effectLst/>
                        </a:rPr>
                        <a:t>QUEJAS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2</a:t>
                      </a:r>
                      <a:endParaRPr lang="es-419"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15</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33078020"/>
                  </a:ext>
                </a:extLst>
              </a:tr>
              <a:tr h="190500">
                <a:tc>
                  <a:txBody>
                    <a:bodyPr/>
                    <a:lstStyle/>
                    <a:p>
                      <a:pPr algn="l" fontAlgn="b">
                        <a:buNone/>
                      </a:pPr>
                      <a:r>
                        <a:rPr lang="es-419" sz="1100" u="none" strike="noStrike">
                          <a:effectLst/>
                        </a:rPr>
                        <a:t>RECLAMOS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3</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6</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870309914"/>
                  </a:ext>
                </a:extLst>
              </a:tr>
              <a:tr h="190500">
                <a:tc>
                  <a:txBody>
                    <a:bodyPr/>
                    <a:lstStyle/>
                    <a:p>
                      <a:pPr algn="l" fontAlgn="b">
                        <a:buNone/>
                      </a:pPr>
                      <a:r>
                        <a:rPr lang="es-419" sz="1100" u="none" strike="noStrike">
                          <a:effectLst/>
                        </a:rPr>
                        <a:t>SUGERENCIAS</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0</a:t>
                      </a:r>
                      <a:endParaRPr lang="es-419"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0</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67827282"/>
                  </a:ext>
                </a:extLst>
              </a:tr>
              <a:tr h="190500">
                <a:tc>
                  <a:txBody>
                    <a:bodyPr/>
                    <a:lstStyle/>
                    <a:p>
                      <a:pPr algn="l" fontAlgn="b">
                        <a:buNone/>
                      </a:pPr>
                      <a:r>
                        <a:rPr lang="es-419" sz="1100" u="none" strike="noStrike">
                          <a:effectLst/>
                        </a:rPr>
                        <a:t>FELICITACIONES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0</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0</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77245460"/>
                  </a:ext>
                </a:extLst>
              </a:tr>
              <a:tr h="190500">
                <a:tc>
                  <a:txBody>
                    <a:bodyPr/>
                    <a:lstStyle/>
                    <a:p>
                      <a:pPr algn="l" fontAlgn="b">
                        <a:buNone/>
                      </a:pPr>
                      <a:r>
                        <a:rPr lang="es-419" sz="1100" u="none" strike="noStrike">
                          <a:effectLst/>
                        </a:rPr>
                        <a:t>DDP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0</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0</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324821026"/>
                  </a:ext>
                </a:extLst>
              </a:tr>
              <a:tr h="190500">
                <a:tc>
                  <a:txBody>
                    <a:bodyPr/>
                    <a:lstStyle/>
                    <a:p>
                      <a:pPr algn="l" fontAlgn="b">
                        <a:buNone/>
                      </a:pP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5</a:t>
                      </a:r>
                      <a:endParaRPr lang="es-419"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4.2</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76718125"/>
                  </a:ext>
                </a:extLst>
              </a:tr>
            </a:tbl>
          </a:graphicData>
        </a:graphic>
      </p:graphicFrame>
      <p:pic>
        <p:nvPicPr>
          <p:cNvPr id="9" name="Imagen 8">
            <a:extLst>
              <a:ext uri="{FF2B5EF4-FFF2-40B4-BE49-F238E27FC236}">
                <a16:creationId xmlns:a16="http://schemas.microsoft.com/office/drawing/2014/main" id="{3ED59E5A-3638-A607-81E9-169666AF89D0}"/>
              </a:ext>
            </a:extLst>
          </p:cNvPr>
          <p:cNvPicPr>
            <a:picLocks noChangeAspect="1"/>
          </p:cNvPicPr>
          <p:nvPr/>
        </p:nvPicPr>
        <p:blipFill>
          <a:blip r:embed="rId4"/>
          <a:stretch>
            <a:fillRect/>
          </a:stretch>
        </p:blipFill>
        <p:spPr>
          <a:xfrm>
            <a:off x="419259" y="1158949"/>
            <a:ext cx="6103168" cy="3017254"/>
          </a:xfrm>
          <a:prstGeom prst="rect">
            <a:avLst/>
          </a:prstGeom>
        </p:spPr>
      </p:pic>
    </p:spTree>
    <p:extLst>
      <p:ext uri="{BB962C8B-B14F-4D97-AF65-F5344CB8AC3E}">
        <p14:creationId xmlns:p14="http://schemas.microsoft.com/office/powerpoint/2010/main" val="1471001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65976D8-3A1C-3748-EA7A-961BBC846E09}"/>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C07C4F4-433E-338C-70D5-02142FA1FDC4}"/>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BD73883D-E51B-5097-5478-1FB7BB07E8DD}"/>
              </a:ext>
            </a:extLst>
          </p:cNvPr>
          <p:cNvPicPr>
            <a:picLocks noChangeAspect="1"/>
          </p:cNvPicPr>
          <p:nvPr/>
        </p:nvPicPr>
        <p:blipFill>
          <a:blip r:embed="rId3"/>
          <a:stretch>
            <a:fillRect/>
          </a:stretch>
        </p:blipFill>
        <p:spPr>
          <a:xfrm>
            <a:off x="0" y="857"/>
            <a:ext cx="12190476" cy="6857143"/>
          </a:xfrm>
          <a:prstGeom prst="rect">
            <a:avLst/>
          </a:prstGeom>
        </p:spPr>
      </p:pic>
      <p:sp>
        <p:nvSpPr>
          <p:cNvPr id="4" name="CuadroTexto 3">
            <a:extLst>
              <a:ext uri="{FF2B5EF4-FFF2-40B4-BE49-F238E27FC236}">
                <a16:creationId xmlns:a16="http://schemas.microsoft.com/office/drawing/2014/main" id="{B34C5EA9-6735-AFE9-496A-E64CB606036E}"/>
              </a:ext>
            </a:extLst>
          </p:cNvPr>
          <p:cNvSpPr txBox="1"/>
          <p:nvPr/>
        </p:nvSpPr>
        <p:spPr>
          <a:xfrm>
            <a:off x="278746" y="1770703"/>
            <a:ext cx="5882199" cy="1631216"/>
          </a:xfrm>
          <a:prstGeom prst="rect">
            <a:avLst/>
          </a:prstGeom>
          <a:noFill/>
        </p:spPr>
        <p:txBody>
          <a:bodyPr wrap="square">
            <a:spAutoFit/>
          </a:bodyPr>
          <a:lstStyle/>
          <a:p>
            <a:pPr algn="just"/>
            <a:r>
              <a:rPr lang="es-419" sz="2000" dirty="0"/>
              <a:t>Durante el segundo trimestre de la vigencia 2026, se registró un índice de atención y resolución del </a:t>
            </a:r>
            <a:r>
              <a:rPr lang="es-419" sz="2000" b="1" dirty="0"/>
              <a:t>100 %</a:t>
            </a:r>
            <a:r>
              <a:rPr lang="es-419" sz="2000" dirty="0"/>
              <a:t>, correspondiente a </a:t>
            </a:r>
            <a:r>
              <a:rPr lang="es-419" sz="2000" b="1" dirty="0"/>
              <a:t>39 PQRSD resueltas y notificadas</a:t>
            </a:r>
            <a:r>
              <a:rPr lang="es-419" sz="2000" dirty="0"/>
              <a:t> al turista y/o usuario  a través del aplicativo APLICA. </a:t>
            </a:r>
          </a:p>
        </p:txBody>
      </p:sp>
      <p:graphicFrame>
        <p:nvGraphicFramePr>
          <p:cNvPr id="8" name="Tabla 7">
            <a:extLst>
              <a:ext uri="{FF2B5EF4-FFF2-40B4-BE49-F238E27FC236}">
                <a16:creationId xmlns:a16="http://schemas.microsoft.com/office/drawing/2014/main" id="{E64B89CA-0918-29B0-32EF-679466063D25}"/>
              </a:ext>
            </a:extLst>
          </p:cNvPr>
          <p:cNvGraphicFramePr>
            <a:graphicFrameLocks noGrp="1"/>
          </p:cNvGraphicFramePr>
          <p:nvPr>
            <p:extLst>
              <p:ext uri="{D42A27DB-BD31-4B8C-83A1-F6EECF244321}">
                <p14:modId xmlns:p14="http://schemas.microsoft.com/office/powerpoint/2010/main" val="1063900382"/>
              </p:ext>
            </p:extLst>
          </p:nvPr>
        </p:nvGraphicFramePr>
        <p:xfrm>
          <a:off x="6160945" y="1654316"/>
          <a:ext cx="5882200" cy="2072640"/>
        </p:xfrm>
        <a:graphic>
          <a:graphicData uri="http://schemas.openxmlformats.org/drawingml/2006/table">
            <a:tbl>
              <a:tblPr/>
              <a:tblGrid>
                <a:gridCol w="1567224">
                  <a:extLst>
                    <a:ext uri="{9D8B030D-6E8A-4147-A177-3AD203B41FA5}">
                      <a16:colId xmlns:a16="http://schemas.microsoft.com/office/drawing/2014/main" val="2806657101"/>
                    </a:ext>
                  </a:extLst>
                </a:gridCol>
                <a:gridCol w="948365">
                  <a:extLst>
                    <a:ext uri="{9D8B030D-6E8A-4147-A177-3AD203B41FA5}">
                      <a16:colId xmlns:a16="http://schemas.microsoft.com/office/drawing/2014/main" val="4080958124"/>
                    </a:ext>
                  </a:extLst>
                </a:gridCol>
                <a:gridCol w="1446027">
                  <a:extLst>
                    <a:ext uri="{9D8B030D-6E8A-4147-A177-3AD203B41FA5}">
                      <a16:colId xmlns:a16="http://schemas.microsoft.com/office/drawing/2014/main" val="3062430151"/>
                    </a:ext>
                  </a:extLst>
                </a:gridCol>
                <a:gridCol w="1920584">
                  <a:extLst>
                    <a:ext uri="{9D8B030D-6E8A-4147-A177-3AD203B41FA5}">
                      <a16:colId xmlns:a16="http://schemas.microsoft.com/office/drawing/2014/main" val="710898491"/>
                    </a:ext>
                  </a:extLst>
                </a:gridCol>
              </a:tblGrid>
              <a:tr h="322826">
                <a:tc>
                  <a:txBody>
                    <a:bodyPr/>
                    <a:lstStyle/>
                    <a:p>
                      <a:pPr>
                        <a:buNone/>
                      </a:pPr>
                      <a:r>
                        <a:rPr lang="es-419" sz="1400" dirty="0"/>
                        <a:t>Estado de Respuesta</a:t>
                      </a:r>
                    </a:p>
                  </a:txBody>
                  <a:tcPr anchor="ctr">
                    <a:lnL>
                      <a:noFill/>
                    </a:lnL>
                    <a:lnR>
                      <a:noFill/>
                    </a:lnR>
                    <a:lnT>
                      <a:noFill/>
                    </a:lnT>
                    <a:lnB>
                      <a:noFill/>
                    </a:lnB>
                    <a:noFill/>
                  </a:tcPr>
                </a:tc>
                <a:tc>
                  <a:txBody>
                    <a:bodyPr/>
                    <a:lstStyle/>
                    <a:p>
                      <a:pPr>
                        <a:buNone/>
                      </a:pPr>
                      <a:r>
                        <a:rPr lang="es-419" sz="1400" dirty="0"/>
                        <a:t>Cantidad</a:t>
                      </a:r>
                    </a:p>
                  </a:txBody>
                  <a:tcPr anchor="ctr">
                    <a:lnL>
                      <a:noFill/>
                    </a:lnL>
                    <a:lnR>
                      <a:noFill/>
                    </a:lnR>
                    <a:lnT>
                      <a:noFill/>
                    </a:lnT>
                    <a:lnB>
                      <a:noFill/>
                    </a:lnB>
                    <a:noFill/>
                  </a:tcPr>
                </a:tc>
                <a:tc>
                  <a:txBody>
                    <a:bodyPr/>
                    <a:lstStyle/>
                    <a:p>
                      <a:pPr>
                        <a:buNone/>
                      </a:pPr>
                      <a:r>
                        <a:rPr lang="es-419" sz="1400" dirty="0"/>
                        <a:t>Porcentaje (%)</a:t>
                      </a:r>
                    </a:p>
                  </a:txBody>
                  <a:tcPr anchor="ctr">
                    <a:lnL>
                      <a:noFill/>
                    </a:lnL>
                    <a:lnR>
                      <a:noFill/>
                    </a:lnR>
                    <a:lnT>
                      <a:noFill/>
                    </a:lnT>
                    <a:lnB>
                      <a:noFill/>
                    </a:lnB>
                    <a:noFill/>
                  </a:tcPr>
                </a:tc>
                <a:tc>
                  <a:txBody>
                    <a:bodyPr/>
                    <a:lstStyle/>
                    <a:p>
                      <a:pPr>
                        <a:buNone/>
                      </a:pPr>
                      <a:r>
                        <a:rPr lang="es-419" sz="1400" dirty="0"/>
                        <a:t>Interpretación Operativa</a:t>
                      </a:r>
                    </a:p>
                  </a:txBody>
                  <a:tcPr anchor="ctr">
                    <a:lnL>
                      <a:noFill/>
                    </a:lnL>
                    <a:lnR>
                      <a:noFill/>
                    </a:lnR>
                    <a:lnT>
                      <a:noFill/>
                    </a:lnT>
                    <a:lnB>
                      <a:noFill/>
                    </a:lnB>
                    <a:noFill/>
                  </a:tcPr>
                </a:tc>
                <a:extLst>
                  <a:ext uri="{0D108BD9-81ED-4DB2-BD59-A6C34878D82A}">
                    <a16:rowId xmlns:a16="http://schemas.microsoft.com/office/drawing/2014/main" val="267407752"/>
                  </a:ext>
                </a:extLst>
              </a:tr>
              <a:tr h="375312">
                <a:tc>
                  <a:txBody>
                    <a:bodyPr/>
                    <a:lstStyle/>
                    <a:p>
                      <a:pPr>
                        <a:buNone/>
                      </a:pPr>
                      <a:r>
                        <a:rPr lang="es-419" sz="1400" b="1"/>
                        <a:t>PQRSD Con Respuesta</a:t>
                      </a:r>
                      <a:endParaRPr lang="es-419" sz="1400"/>
                    </a:p>
                  </a:txBody>
                  <a:tcPr anchor="ctr">
                    <a:lnL>
                      <a:noFill/>
                    </a:lnL>
                    <a:lnR>
                      <a:noFill/>
                    </a:lnR>
                    <a:lnT>
                      <a:noFill/>
                    </a:lnT>
                    <a:lnB>
                      <a:noFill/>
                    </a:lnB>
                    <a:noFill/>
                  </a:tcPr>
                </a:tc>
                <a:tc>
                  <a:txBody>
                    <a:bodyPr/>
                    <a:lstStyle/>
                    <a:p>
                      <a:pPr>
                        <a:buNone/>
                      </a:pPr>
                      <a:r>
                        <a:rPr lang="es-419" sz="1400" dirty="0"/>
                        <a:t>39</a:t>
                      </a:r>
                    </a:p>
                  </a:txBody>
                  <a:tcPr anchor="ctr">
                    <a:lnL>
                      <a:noFill/>
                    </a:lnL>
                    <a:lnR>
                      <a:noFill/>
                    </a:lnR>
                    <a:lnT>
                      <a:noFill/>
                    </a:lnT>
                    <a:lnB>
                      <a:noFill/>
                    </a:lnB>
                    <a:noFill/>
                  </a:tcPr>
                </a:tc>
                <a:tc>
                  <a:txBody>
                    <a:bodyPr/>
                    <a:lstStyle/>
                    <a:p>
                      <a:pPr>
                        <a:buNone/>
                      </a:pPr>
                      <a:r>
                        <a:rPr lang="es-419" sz="1400" b="1" dirty="0"/>
                        <a:t>100 %</a:t>
                      </a:r>
                      <a:endParaRPr lang="es-419" sz="1400" dirty="0"/>
                    </a:p>
                  </a:txBody>
                  <a:tcPr anchor="ctr">
                    <a:lnL>
                      <a:noFill/>
                    </a:lnL>
                    <a:lnR>
                      <a:noFill/>
                    </a:lnR>
                    <a:lnT>
                      <a:noFill/>
                    </a:lnT>
                    <a:lnB>
                      <a:noFill/>
                    </a:lnB>
                    <a:noFill/>
                  </a:tcPr>
                </a:tc>
                <a:tc>
                  <a:txBody>
                    <a:bodyPr/>
                    <a:lstStyle/>
                    <a:p>
                      <a:pPr>
                        <a:buNone/>
                      </a:pPr>
                      <a:r>
                        <a:rPr lang="es-419" sz="1400"/>
                        <a:t>Nivel de resolución y efectividad alto</a:t>
                      </a:r>
                    </a:p>
                  </a:txBody>
                  <a:tcPr anchor="ctr">
                    <a:lnL>
                      <a:noFill/>
                    </a:lnL>
                    <a:lnR>
                      <a:noFill/>
                    </a:lnR>
                    <a:lnT>
                      <a:noFill/>
                    </a:lnT>
                    <a:lnB>
                      <a:noFill/>
                    </a:lnB>
                    <a:noFill/>
                  </a:tcPr>
                </a:tc>
                <a:extLst>
                  <a:ext uri="{0D108BD9-81ED-4DB2-BD59-A6C34878D82A}">
                    <a16:rowId xmlns:a16="http://schemas.microsoft.com/office/drawing/2014/main" val="927622025"/>
                  </a:ext>
                </a:extLst>
              </a:tr>
              <a:tr h="525437">
                <a:tc>
                  <a:txBody>
                    <a:bodyPr/>
                    <a:lstStyle/>
                    <a:p>
                      <a:pPr>
                        <a:buNone/>
                      </a:pPr>
                      <a:r>
                        <a:rPr lang="es-419" sz="1400" b="1"/>
                        <a:t>PQRSD Sin Respuesta</a:t>
                      </a:r>
                      <a:endParaRPr lang="es-419" sz="1400"/>
                    </a:p>
                  </a:txBody>
                  <a:tcPr anchor="ctr">
                    <a:lnL>
                      <a:noFill/>
                    </a:lnL>
                    <a:lnR>
                      <a:noFill/>
                    </a:lnR>
                    <a:lnT>
                      <a:noFill/>
                    </a:lnT>
                    <a:lnB>
                      <a:noFill/>
                    </a:lnB>
                    <a:noFill/>
                  </a:tcPr>
                </a:tc>
                <a:tc>
                  <a:txBody>
                    <a:bodyPr/>
                    <a:lstStyle/>
                    <a:p>
                      <a:pPr>
                        <a:buNone/>
                      </a:pPr>
                      <a:r>
                        <a:rPr lang="es-ES" sz="1400" dirty="0"/>
                        <a:t>0</a:t>
                      </a:r>
                      <a:endParaRPr lang="es-419" sz="1400" dirty="0"/>
                    </a:p>
                  </a:txBody>
                  <a:tcPr anchor="ctr">
                    <a:lnL>
                      <a:noFill/>
                    </a:lnL>
                    <a:lnR>
                      <a:noFill/>
                    </a:lnR>
                    <a:lnT>
                      <a:noFill/>
                    </a:lnT>
                    <a:lnB>
                      <a:noFill/>
                    </a:lnB>
                    <a:noFill/>
                  </a:tcPr>
                </a:tc>
                <a:tc>
                  <a:txBody>
                    <a:bodyPr/>
                    <a:lstStyle/>
                    <a:p>
                      <a:pPr>
                        <a:buNone/>
                      </a:pPr>
                      <a:r>
                        <a:rPr lang="es-419" sz="1400" b="1" dirty="0"/>
                        <a:t>0 %</a:t>
                      </a:r>
                      <a:endParaRPr lang="es-419" sz="1400" dirty="0"/>
                    </a:p>
                  </a:txBody>
                  <a:tcPr anchor="ctr">
                    <a:lnL>
                      <a:noFill/>
                    </a:lnL>
                    <a:lnR>
                      <a:noFill/>
                    </a:lnR>
                    <a:lnT>
                      <a:noFill/>
                    </a:lnT>
                    <a:lnB>
                      <a:noFill/>
                    </a:lnB>
                    <a:noFill/>
                  </a:tcPr>
                </a:tc>
                <a:tc>
                  <a:txBody>
                    <a:bodyPr/>
                    <a:lstStyle/>
                    <a:p>
                      <a:pPr>
                        <a:buNone/>
                      </a:pPr>
                      <a:r>
                        <a:rPr lang="es-419" sz="1400" dirty="0"/>
                        <a:t>Caso pendiente en trámite dentro del aplicativo APLICA</a:t>
                      </a:r>
                    </a:p>
                  </a:txBody>
                  <a:tcPr anchor="ctr">
                    <a:lnL>
                      <a:noFill/>
                    </a:lnL>
                    <a:lnR>
                      <a:noFill/>
                    </a:lnR>
                    <a:lnT>
                      <a:noFill/>
                    </a:lnT>
                    <a:lnB>
                      <a:noFill/>
                    </a:lnB>
                    <a:noFill/>
                  </a:tcPr>
                </a:tc>
                <a:extLst>
                  <a:ext uri="{0D108BD9-81ED-4DB2-BD59-A6C34878D82A}">
                    <a16:rowId xmlns:a16="http://schemas.microsoft.com/office/drawing/2014/main" val="3056889890"/>
                  </a:ext>
                </a:extLst>
              </a:tr>
              <a:tr h="225187">
                <a:tc>
                  <a:txBody>
                    <a:bodyPr/>
                    <a:lstStyle/>
                    <a:p>
                      <a:pPr>
                        <a:buNone/>
                      </a:pPr>
                      <a:r>
                        <a:rPr lang="es-419" sz="1400" b="1"/>
                        <a:t>TOTAL</a:t>
                      </a:r>
                      <a:endParaRPr lang="es-419" sz="1400"/>
                    </a:p>
                  </a:txBody>
                  <a:tcPr anchor="ctr">
                    <a:lnL>
                      <a:noFill/>
                    </a:lnL>
                    <a:lnR>
                      <a:noFill/>
                    </a:lnR>
                    <a:lnT>
                      <a:noFill/>
                    </a:lnT>
                    <a:lnB>
                      <a:noFill/>
                    </a:lnB>
                    <a:noFill/>
                  </a:tcPr>
                </a:tc>
                <a:tc>
                  <a:txBody>
                    <a:bodyPr/>
                    <a:lstStyle/>
                    <a:p>
                      <a:pPr>
                        <a:buNone/>
                      </a:pPr>
                      <a:r>
                        <a:rPr lang="es-419" sz="1400" b="1" dirty="0"/>
                        <a:t>39</a:t>
                      </a:r>
                      <a:endParaRPr lang="es-419" sz="1400" dirty="0"/>
                    </a:p>
                  </a:txBody>
                  <a:tcPr anchor="ctr">
                    <a:lnL>
                      <a:noFill/>
                    </a:lnL>
                    <a:lnR>
                      <a:noFill/>
                    </a:lnR>
                    <a:lnT>
                      <a:noFill/>
                    </a:lnT>
                    <a:lnB>
                      <a:noFill/>
                    </a:lnB>
                    <a:noFill/>
                  </a:tcPr>
                </a:tc>
                <a:tc>
                  <a:txBody>
                    <a:bodyPr/>
                    <a:lstStyle/>
                    <a:p>
                      <a:pPr>
                        <a:buNone/>
                      </a:pPr>
                      <a:r>
                        <a:rPr lang="es-419" sz="1400" b="1"/>
                        <a:t>100,0 %</a:t>
                      </a:r>
                      <a:endParaRPr lang="es-419" sz="1400"/>
                    </a:p>
                  </a:txBody>
                  <a:tcPr anchor="ctr">
                    <a:lnL>
                      <a:noFill/>
                    </a:lnL>
                    <a:lnR>
                      <a:noFill/>
                    </a:lnR>
                    <a:lnT>
                      <a:noFill/>
                    </a:lnT>
                    <a:lnB>
                      <a:noFill/>
                    </a:lnB>
                    <a:noFill/>
                  </a:tcPr>
                </a:tc>
                <a:tc>
                  <a:txBody>
                    <a:bodyPr/>
                    <a:lstStyle/>
                    <a:p>
                      <a:pPr>
                        <a:buNone/>
                      </a:pPr>
                      <a:endParaRPr lang="es-419" sz="1400" dirty="0"/>
                    </a:p>
                  </a:txBody>
                  <a:tcPr anchor="ctr">
                    <a:lnL>
                      <a:noFill/>
                    </a:lnL>
                    <a:lnR>
                      <a:noFill/>
                    </a:lnR>
                    <a:lnT>
                      <a:noFill/>
                    </a:lnT>
                    <a:lnB>
                      <a:noFill/>
                    </a:lnB>
                    <a:noFill/>
                  </a:tcPr>
                </a:tc>
                <a:extLst>
                  <a:ext uri="{0D108BD9-81ED-4DB2-BD59-A6C34878D82A}">
                    <a16:rowId xmlns:a16="http://schemas.microsoft.com/office/drawing/2014/main" val="821620950"/>
                  </a:ext>
                </a:extLst>
              </a:tr>
            </a:tbl>
          </a:graphicData>
        </a:graphic>
      </p:graphicFrame>
      <p:pic>
        <p:nvPicPr>
          <p:cNvPr id="13" name="Imagen 12">
            <a:extLst>
              <a:ext uri="{FF2B5EF4-FFF2-40B4-BE49-F238E27FC236}">
                <a16:creationId xmlns:a16="http://schemas.microsoft.com/office/drawing/2014/main" id="{75A7F697-DDF1-6FFA-C970-C6D41DF71B7F}"/>
              </a:ext>
            </a:extLst>
          </p:cNvPr>
          <p:cNvPicPr>
            <a:picLocks noChangeAspect="1"/>
          </p:cNvPicPr>
          <p:nvPr/>
        </p:nvPicPr>
        <p:blipFill>
          <a:blip r:embed="rId4"/>
          <a:srcRect t="16905"/>
          <a:stretch>
            <a:fillRect/>
          </a:stretch>
        </p:blipFill>
        <p:spPr>
          <a:xfrm>
            <a:off x="1148317" y="3983838"/>
            <a:ext cx="10395098" cy="1767167"/>
          </a:xfrm>
          <a:prstGeom prst="rect">
            <a:avLst/>
          </a:prstGeom>
        </p:spPr>
      </p:pic>
    </p:spTree>
    <p:extLst>
      <p:ext uri="{BB962C8B-B14F-4D97-AF65-F5344CB8AC3E}">
        <p14:creationId xmlns:p14="http://schemas.microsoft.com/office/powerpoint/2010/main" val="1095805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876ED8E-E1C8-C8A0-5281-6DD11685297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19F8D0A-DE66-9A5D-6334-5DA5F18BF3D8}"/>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22CC08A9-498A-E86E-FE6E-2E3079201767}"/>
              </a:ext>
            </a:extLst>
          </p:cNvPr>
          <p:cNvPicPr>
            <a:picLocks noChangeAspect="1"/>
          </p:cNvPicPr>
          <p:nvPr/>
        </p:nvPicPr>
        <p:blipFill>
          <a:blip r:embed="rId3"/>
          <a:stretch>
            <a:fillRect/>
          </a:stretch>
        </p:blipFill>
        <p:spPr>
          <a:xfrm>
            <a:off x="1524" y="91344"/>
            <a:ext cx="12190476" cy="6857143"/>
          </a:xfrm>
          <a:prstGeom prst="rect">
            <a:avLst/>
          </a:prstGeom>
        </p:spPr>
      </p:pic>
      <p:sp>
        <p:nvSpPr>
          <p:cNvPr id="5" name="Elipse 4">
            <a:extLst>
              <a:ext uri="{FF2B5EF4-FFF2-40B4-BE49-F238E27FC236}">
                <a16:creationId xmlns:a16="http://schemas.microsoft.com/office/drawing/2014/main" id="{5497A226-8021-4A58-8CB5-A904146B22E0}"/>
              </a:ext>
            </a:extLst>
          </p:cNvPr>
          <p:cNvSpPr/>
          <p:nvPr/>
        </p:nvSpPr>
        <p:spPr>
          <a:xfrm>
            <a:off x="495300" y="10001250"/>
            <a:ext cx="180975" cy="171450"/>
          </a:xfrm>
          <a:prstGeom prst="ellipse">
            <a:avLst/>
          </a:prstGeom>
          <a:ln>
            <a:solidFill>
              <a:schemeClr val="accent4"/>
            </a:solid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419"/>
          </a:p>
        </p:txBody>
      </p:sp>
      <p:sp>
        <p:nvSpPr>
          <p:cNvPr id="7" name="Elipse 6">
            <a:extLst>
              <a:ext uri="{FF2B5EF4-FFF2-40B4-BE49-F238E27FC236}">
                <a16:creationId xmlns:a16="http://schemas.microsoft.com/office/drawing/2014/main" id="{59BDC6B8-FE9D-4AA8-B2F0-43FC378D0420}"/>
              </a:ext>
            </a:extLst>
          </p:cNvPr>
          <p:cNvSpPr/>
          <p:nvPr/>
        </p:nvSpPr>
        <p:spPr>
          <a:xfrm>
            <a:off x="514350" y="10353675"/>
            <a:ext cx="171450" cy="17145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419"/>
          </a:p>
        </p:txBody>
      </p:sp>
      <p:sp>
        <p:nvSpPr>
          <p:cNvPr id="9" name="Elipse 8">
            <a:extLst>
              <a:ext uri="{FF2B5EF4-FFF2-40B4-BE49-F238E27FC236}">
                <a16:creationId xmlns:a16="http://schemas.microsoft.com/office/drawing/2014/main" id="{5497A226-8021-4A58-8CB5-A904146B22E0}"/>
              </a:ext>
            </a:extLst>
          </p:cNvPr>
          <p:cNvSpPr/>
          <p:nvPr/>
        </p:nvSpPr>
        <p:spPr>
          <a:xfrm>
            <a:off x="1215909" y="4359806"/>
            <a:ext cx="180975" cy="171450"/>
          </a:xfrm>
          <a:prstGeom prst="ellipse">
            <a:avLst/>
          </a:prstGeom>
          <a:solidFill>
            <a:schemeClr val="accent6"/>
          </a:solidFill>
          <a:ln>
            <a:solidFill>
              <a:schemeClr val="accent6"/>
            </a:solid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419" dirty="0"/>
          </a:p>
        </p:txBody>
      </p:sp>
      <p:sp>
        <p:nvSpPr>
          <p:cNvPr id="14" name="Elipse 13">
            <a:extLst>
              <a:ext uri="{FF2B5EF4-FFF2-40B4-BE49-F238E27FC236}">
                <a16:creationId xmlns:a16="http://schemas.microsoft.com/office/drawing/2014/main" id="{33ED658B-A034-DD07-768D-5BFD16A3F55E}"/>
              </a:ext>
            </a:extLst>
          </p:cNvPr>
          <p:cNvSpPr/>
          <p:nvPr/>
        </p:nvSpPr>
        <p:spPr>
          <a:xfrm>
            <a:off x="1215908" y="4771999"/>
            <a:ext cx="180975" cy="171450"/>
          </a:xfrm>
          <a:prstGeom prst="ellipse">
            <a:avLst/>
          </a:prstGeom>
          <a:ln>
            <a:solidFill>
              <a:schemeClr val="accent4"/>
            </a:solid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419"/>
          </a:p>
        </p:txBody>
      </p:sp>
      <p:sp>
        <p:nvSpPr>
          <p:cNvPr id="15" name="Elipse 14">
            <a:extLst>
              <a:ext uri="{FF2B5EF4-FFF2-40B4-BE49-F238E27FC236}">
                <a16:creationId xmlns:a16="http://schemas.microsoft.com/office/drawing/2014/main" id="{27C250FA-96DB-8B96-8FE5-6D9EEF476842}"/>
              </a:ext>
            </a:extLst>
          </p:cNvPr>
          <p:cNvSpPr/>
          <p:nvPr/>
        </p:nvSpPr>
        <p:spPr>
          <a:xfrm>
            <a:off x="1215908" y="5231356"/>
            <a:ext cx="180975" cy="171450"/>
          </a:xfrm>
          <a:prstGeom prst="ellipse">
            <a:avLst/>
          </a:prstGeom>
          <a:solidFill>
            <a:srgbClr val="FF0000"/>
          </a:solidFill>
          <a:ln>
            <a:solidFill>
              <a:srgbClr val="FF0000"/>
            </a:solid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419" dirty="0"/>
          </a:p>
        </p:txBody>
      </p:sp>
      <p:sp>
        <p:nvSpPr>
          <p:cNvPr id="18" name="CuadroTexto 17">
            <a:extLst>
              <a:ext uri="{FF2B5EF4-FFF2-40B4-BE49-F238E27FC236}">
                <a16:creationId xmlns:a16="http://schemas.microsoft.com/office/drawing/2014/main" id="{C6E9F7F5-7CDE-A052-F0B4-C5EDD4155702}"/>
              </a:ext>
            </a:extLst>
          </p:cNvPr>
          <p:cNvSpPr txBox="1"/>
          <p:nvPr/>
        </p:nvSpPr>
        <p:spPr>
          <a:xfrm>
            <a:off x="585787" y="653817"/>
            <a:ext cx="6160654" cy="2953501"/>
          </a:xfrm>
          <a:prstGeom prst="rect">
            <a:avLst/>
          </a:prstGeom>
          <a:noFill/>
        </p:spPr>
        <p:txBody>
          <a:bodyPr wrap="square">
            <a:spAutoFit/>
          </a:bodyPr>
          <a:lstStyle/>
          <a:p>
            <a:pPr algn="just">
              <a:lnSpc>
                <a:spcPct val="107000"/>
              </a:lnSpc>
              <a:spcAft>
                <a:spcPts val="800"/>
              </a:spcAft>
              <a:buNone/>
            </a:pPr>
            <a:r>
              <a:rPr lang="es-CO" sz="1800" b="1" dirty="0">
                <a:effectLst/>
                <a:latin typeface="Arial" panose="020B0604020202020204" pitchFamily="34" charset="0"/>
                <a:ea typeface="Calibri" panose="020F0502020204030204" pitchFamily="34" charset="0"/>
                <a:cs typeface="Times New Roman" panose="02020603050405020304" pitchFamily="18" charset="0"/>
              </a:rPr>
              <a:t>VERIFICACION TRAMITE A PETICIONES </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s-419" sz="2000" dirty="0"/>
              <a:t>Para el presente seguimiento, del total de </a:t>
            </a:r>
            <a:r>
              <a:rPr lang="es-419" sz="2000" b="1" dirty="0"/>
              <a:t>39</a:t>
            </a:r>
            <a:r>
              <a:rPr lang="es-419" sz="2000" dirty="0"/>
              <a:t> Peticiones, Quejas, Reclamos, Sugerencias y Derechos de Petición, se verificó el tiempo de respuesta (oportunidad). Como resultado, </a:t>
            </a:r>
            <a:r>
              <a:rPr lang="es-419" sz="2000" b="1" dirty="0"/>
              <a:t>34</a:t>
            </a:r>
            <a:r>
              <a:rPr lang="es-419" sz="2000" dirty="0"/>
              <a:t> peticiones fueron atendidas de manera oportuna, lo que corresponde al </a:t>
            </a:r>
            <a:r>
              <a:rPr lang="es-419" sz="2000" b="1" dirty="0"/>
              <a:t>87,18 %</a:t>
            </a:r>
            <a:r>
              <a:rPr lang="es-419" sz="2000" dirty="0"/>
              <a:t> del total. Asimismo, se presenta el comportamiento del semáforo en relación con los tiempos de respuesta.</a:t>
            </a:r>
            <a:endParaRPr lang="es-419" sz="1800" dirty="0"/>
          </a:p>
        </p:txBody>
      </p:sp>
      <p:pic>
        <p:nvPicPr>
          <p:cNvPr id="12" name="Imagen 11">
            <a:extLst>
              <a:ext uri="{FF2B5EF4-FFF2-40B4-BE49-F238E27FC236}">
                <a16:creationId xmlns:a16="http://schemas.microsoft.com/office/drawing/2014/main" id="{51999A65-B9D2-50A1-21A9-FE34F4849ADA}"/>
              </a:ext>
            </a:extLst>
          </p:cNvPr>
          <p:cNvPicPr>
            <a:picLocks noChangeAspect="1"/>
          </p:cNvPicPr>
          <p:nvPr/>
        </p:nvPicPr>
        <p:blipFill>
          <a:blip r:embed="rId4"/>
          <a:stretch>
            <a:fillRect/>
          </a:stretch>
        </p:blipFill>
        <p:spPr>
          <a:xfrm>
            <a:off x="7051911" y="1732442"/>
            <a:ext cx="5004501" cy="3584639"/>
          </a:xfrm>
          <a:prstGeom prst="rect">
            <a:avLst/>
          </a:prstGeom>
        </p:spPr>
      </p:pic>
      <p:graphicFrame>
        <p:nvGraphicFramePr>
          <p:cNvPr id="13" name="Tabla 12">
            <a:extLst>
              <a:ext uri="{FF2B5EF4-FFF2-40B4-BE49-F238E27FC236}">
                <a16:creationId xmlns:a16="http://schemas.microsoft.com/office/drawing/2014/main" id="{9464C66A-3A6A-534E-9CD4-5E89E7476871}"/>
              </a:ext>
            </a:extLst>
          </p:cNvPr>
          <p:cNvGraphicFramePr>
            <a:graphicFrameLocks noGrp="1"/>
          </p:cNvGraphicFramePr>
          <p:nvPr>
            <p:extLst>
              <p:ext uri="{D42A27DB-BD31-4B8C-83A1-F6EECF244321}">
                <p14:modId xmlns:p14="http://schemas.microsoft.com/office/powerpoint/2010/main" val="872016673"/>
              </p:ext>
            </p:extLst>
          </p:nvPr>
        </p:nvGraphicFramePr>
        <p:xfrm>
          <a:off x="135588" y="3716066"/>
          <a:ext cx="5651500" cy="2488116"/>
        </p:xfrm>
        <a:graphic>
          <a:graphicData uri="http://schemas.openxmlformats.org/drawingml/2006/table">
            <a:tbl>
              <a:tblPr>
                <a:tableStyleId>{3B4B98B0-60AC-42C2-AFA5-B58CD77FA1E5}</a:tableStyleId>
              </a:tblPr>
              <a:tblGrid>
                <a:gridCol w="2095500">
                  <a:extLst>
                    <a:ext uri="{9D8B030D-6E8A-4147-A177-3AD203B41FA5}">
                      <a16:colId xmlns:a16="http://schemas.microsoft.com/office/drawing/2014/main" val="875405329"/>
                    </a:ext>
                  </a:extLst>
                </a:gridCol>
                <a:gridCol w="1714500">
                  <a:extLst>
                    <a:ext uri="{9D8B030D-6E8A-4147-A177-3AD203B41FA5}">
                      <a16:colId xmlns:a16="http://schemas.microsoft.com/office/drawing/2014/main" val="2479483486"/>
                    </a:ext>
                  </a:extLst>
                </a:gridCol>
                <a:gridCol w="1841500">
                  <a:extLst>
                    <a:ext uri="{9D8B030D-6E8A-4147-A177-3AD203B41FA5}">
                      <a16:colId xmlns:a16="http://schemas.microsoft.com/office/drawing/2014/main" val="3796313916"/>
                    </a:ext>
                  </a:extLst>
                </a:gridCol>
              </a:tblGrid>
              <a:tr h="475258">
                <a:tc>
                  <a:txBody>
                    <a:bodyPr/>
                    <a:lstStyle/>
                    <a:p>
                      <a:pPr algn="ctr" rtl="0" fontAlgn="ctr">
                        <a:buNone/>
                      </a:pPr>
                      <a:r>
                        <a:rPr lang="es-419" sz="1000" u="none" strike="noStrike">
                          <a:effectLst/>
                        </a:rPr>
                        <a:t>SEMAFORO </a:t>
                      </a:r>
                      <a:endParaRPr lang="es-419" sz="1000" b="1"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000" u="none" strike="noStrike">
                          <a:effectLst/>
                        </a:rPr>
                        <a:t>TIEMPO DE VENCIOMIENTO DEL TERMINO DE RESPUESTA </a:t>
                      </a:r>
                      <a:endParaRPr lang="es-419" sz="1000" b="1"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000" u="none" strike="noStrike">
                          <a:effectLst/>
                        </a:rPr>
                        <a:t>N° DE RESPUESTAS </a:t>
                      </a:r>
                      <a:endParaRPr lang="es-419" sz="1000" b="1"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283455132"/>
                  </a:ext>
                </a:extLst>
              </a:tr>
              <a:tr h="475258">
                <a:tc>
                  <a:txBody>
                    <a:bodyPr/>
                    <a:lstStyle/>
                    <a:p>
                      <a:pPr algn="l" fontAlgn="t">
                        <a:buNone/>
                      </a:pPr>
                      <a:endParaRPr lang="es-419" sz="1800" b="0" i="0" u="none" strike="noStrike" dirty="0">
                        <a:solidFill>
                          <a:srgbClr val="000000"/>
                        </a:solidFill>
                        <a:effectLst/>
                        <a:latin typeface="Arial" panose="020B0604020202020204" pitchFamily="34" charset="0"/>
                      </a:endParaRPr>
                    </a:p>
                  </a:txBody>
                  <a:tcPr marL="0" marR="0" marT="0" marB="0"/>
                </a:tc>
                <a:tc>
                  <a:txBody>
                    <a:bodyPr/>
                    <a:lstStyle/>
                    <a:p>
                      <a:pPr algn="l" rtl="0" fontAlgn="ctr">
                        <a:buNone/>
                      </a:pPr>
                      <a:r>
                        <a:rPr lang="es-419" sz="1000" u="none" strike="noStrike">
                          <a:effectLst/>
                        </a:rPr>
                        <a:t>DE 15 A 12 DIAS DEL TERMINO PARA EL VENCIMIENTO </a:t>
                      </a:r>
                      <a:endParaRPr lang="es-419" sz="1000" b="0"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100" u="none" strike="noStrike">
                          <a:effectLst/>
                        </a:rPr>
                        <a:t>7</a:t>
                      </a:r>
                      <a:endParaRPr lang="es-419" sz="11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054207945"/>
                  </a:ext>
                </a:extLst>
              </a:tr>
              <a:tr h="475258">
                <a:tc>
                  <a:txBody>
                    <a:bodyPr/>
                    <a:lstStyle/>
                    <a:p>
                      <a:pPr algn="l" fontAlgn="t">
                        <a:buNone/>
                      </a:pPr>
                      <a:endParaRPr lang="es-419" sz="1800" b="0" i="0" u="none" strike="noStrike">
                        <a:solidFill>
                          <a:srgbClr val="000000"/>
                        </a:solidFill>
                        <a:effectLst/>
                        <a:latin typeface="Arial" panose="020B0604020202020204" pitchFamily="34" charset="0"/>
                      </a:endParaRPr>
                    </a:p>
                  </a:txBody>
                  <a:tcPr marL="0" marR="0" marT="0" marB="0"/>
                </a:tc>
                <a:tc>
                  <a:txBody>
                    <a:bodyPr/>
                    <a:lstStyle/>
                    <a:p>
                      <a:pPr algn="l" rtl="0" fontAlgn="ctr">
                        <a:buNone/>
                      </a:pPr>
                      <a:r>
                        <a:rPr lang="es-419" sz="1000" u="none" strike="noStrike">
                          <a:effectLst/>
                        </a:rPr>
                        <a:t>DE 11 A 5 DIAS DEL TERMINO PARA EL VENCIMIENTO </a:t>
                      </a:r>
                      <a:endParaRPr lang="es-419" sz="1000" b="0"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100" u="none" strike="noStrike">
                          <a:effectLst/>
                        </a:rPr>
                        <a:t>18</a:t>
                      </a:r>
                      <a:endParaRPr lang="es-419" sz="11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505239336"/>
                  </a:ext>
                </a:extLst>
              </a:tr>
              <a:tr h="475258">
                <a:tc>
                  <a:txBody>
                    <a:bodyPr/>
                    <a:lstStyle/>
                    <a:p>
                      <a:pPr algn="l" fontAlgn="b">
                        <a:buNone/>
                      </a:pPr>
                      <a:endParaRPr lang="es-419" sz="1800" b="0" i="0" u="none" strike="noStrike">
                        <a:solidFill>
                          <a:srgbClr val="000000"/>
                        </a:solidFill>
                        <a:effectLst/>
                        <a:latin typeface="Arial" panose="020B0604020202020204" pitchFamily="34" charset="0"/>
                      </a:endParaRPr>
                    </a:p>
                  </a:txBody>
                  <a:tcPr marL="0" marR="0" marT="0" marB="0" anchor="b"/>
                </a:tc>
                <a:tc>
                  <a:txBody>
                    <a:bodyPr/>
                    <a:lstStyle/>
                    <a:p>
                      <a:pPr algn="l" rtl="0" fontAlgn="ctr">
                        <a:buNone/>
                      </a:pPr>
                      <a:r>
                        <a:rPr lang="es-419" sz="1000" u="none" strike="noStrike">
                          <a:effectLst/>
                        </a:rPr>
                        <a:t>DE 4 A 0 DIAS DEL TERMINO PARA EL VENCIMIENTO </a:t>
                      </a:r>
                      <a:endParaRPr lang="es-419" sz="1000" b="0"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100" u="none" strike="noStrike">
                          <a:effectLst/>
                        </a:rPr>
                        <a:t>9</a:t>
                      </a:r>
                      <a:endParaRPr lang="es-419" sz="11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708402283"/>
                  </a:ext>
                </a:extLst>
              </a:tr>
              <a:tr h="288883">
                <a:tc>
                  <a:txBody>
                    <a:bodyPr/>
                    <a:lstStyle/>
                    <a:p>
                      <a:pPr algn="l" fontAlgn="t">
                        <a:buNone/>
                      </a:pPr>
                      <a:endParaRPr lang="es-419" sz="1800" b="0" i="0" u="none" strike="noStrike">
                        <a:solidFill>
                          <a:srgbClr val="000000"/>
                        </a:solidFill>
                        <a:effectLst/>
                        <a:latin typeface="Arial" panose="020B0604020202020204" pitchFamily="34" charset="0"/>
                      </a:endParaRPr>
                    </a:p>
                  </a:txBody>
                  <a:tcPr marL="0" marR="0" marT="0" marB="0"/>
                </a:tc>
                <a:tc>
                  <a:txBody>
                    <a:bodyPr/>
                    <a:lstStyle/>
                    <a:p>
                      <a:pPr algn="l" rtl="0" fontAlgn="ctr">
                        <a:buNone/>
                      </a:pPr>
                      <a:r>
                        <a:rPr lang="es-419" sz="1000" u="none" strike="noStrike">
                          <a:effectLst/>
                        </a:rPr>
                        <a:t>FUERA DE TERMINOS </a:t>
                      </a:r>
                      <a:endParaRPr lang="es-419" sz="1000" b="0"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100" u="none" strike="noStrike">
                          <a:effectLst/>
                        </a:rPr>
                        <a:t>5</a:t>
                      </a:r>
                      <a:endParaRPr lang="es-419" sz="11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688177447"/>
                  </a:ext>
                </a:extLst>
              </a:tr>
              <a:tr h="298201">
                <a:tc>
                  <a:txBody>
                    <a:bodyPr/>
                    <a:lstStyle/>
                    <a:p>
                      <a:pPr algn="l" fontAlgn="b">
                        <a:buNone/>
                      </a:pPr>
                      <a:r>
                        <a:rPr lang="es-419" sz="1800" u="none" strike="noStrike">
                          <a:effectLst/>
                        </a:rPr>
                        <a:t> </a:t>
                      </a:r>
                      <a:endParaRPr lang="es-419" sz="1800" b="0" i="0" u="none" strike="noStrike">
                        <a:solidFill>
                          <a:srgbClr val="000000"/>
                        </a:solidFill>
                        <a:effectLst/>
                        <a:latin typeface="Arial" panose="020B0604020202020204" pitchFamily="34" charset="0"/>
                      </a:endParaRPr>
                    </a:p>
                  </a:txBody>
                  <a:tcPr marL="0" marR="0" marT="0" marB="0" anchor="b"/>
                </a:tc>
                <a:tc>
                  <a:txBody>
                    <a:bodyPr/>
                    <a:lstStyle/>
                    <a:p>
                      <a:pPr algn="l" rtl="0" fontAlgn="ctr">
                        <a:buNone/>
                      </a:pPr>
                      <a:r>
                        <a:rPr lang="es-419" sz="1000" u="none" strike="noStrike">
                          <a:effectLst/>
                        </a:rPr>
                        <a:t>TOTAL </a:t>
                      </a:r>
                      <a:endParaRPr lang="es-419" sz="1000" b="0"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100" u="none" strike="noStrike" dirty="0">
                          <a:effectLst/>
                        </a:rPr>
                        <a:t>39</a:t>
                      </a:r>
                      <a:endParaRPr lang="es-419" sz="11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703874525"/>
                  </a:ext>
                </a:extLst>
              </a:tr>
            </a:tbl>
          </a:graphicData>
        </a:graphic>
      </p:graphicFrame>
    </p:spTree>
    <p:extLst>
      <p:ext uri="{BB962C8B-B14F-4D97-AF65-F5344CB8AC3E}">
        <p14:creationId xmlns:p14="http://schemas.microsoft.com/office/powerpoint/2010/main" val="198476518"/>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3917</TotalTime>
  <Words>1262</Words>
  <Application>Microsoft Office PowerPoint</Application>
  <PresentationFormat>Panorámica</PresentationFormat>
  <Paragraphs>113</Paragraphs>
  <Slides>12</Slides>
  <Notes>12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12</vt:i4>
      </vt:variant>
    </vt:vector>
  </HeadingPairs>
  <TitlesOfParts>
    <vt:vector size="15" baseType="lpstr">
      <vt:lpstr>Calibri</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RIVERA BOLA�OS LADY BIVIANA</dc:creator>
  <cp:lastModifiedBy>CONTROL INTERNO</cp:lastModifiedBy>
  <cp:revision>97</cp:revision>
  <dcterms:created xsi:type="dcterms:W3CDTF">2024-01-10T12:50:19Z</dcterms:created>
  <dcterms:modified xsi:type="dcterms:W3CDTF">2026-07-28T22:14:45Z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0x010100D12EB0B617211642AD5CDA14139E3667</vt:lpwstr>
  </property>
</Properties>
</file>